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3" r:id="rId3"/>
    <p:sldMasterId id="2147483722" r:id="rId4"/>
  </p:sldMasterIdLst>
  <p:notesMasterIdLst>
    <p:notesMasterId r:id="rId40"/>
  </p:notesMasterIdLst>
  <p:sldIdLst>
    <p:sldId id="256" r:id="rId5"/>
    <p:sldId id="258" r:id="rId6"/>
    <p:sldId id="259" r:id="rId7"/>
    <p:sldId id="260" r:id="rId8"/>
    <p:sldId id="276" r:id="rId9"/>
    <p:sldId id="277" r:id="rId10"/>
    <p:sldId id="282" r:id="rId11"/>
    <p:sldId id="283" r:id="rId12"/>
    <p:sldId id="284" r:id="rId13"/>
    <p:sldId id="285" r:id="rId14"/>
    <p:sldId id="286" r:id="rId15"/>
    <p:sldId id="287" r:id="rId16"/>
    <p:sldId id="278" r:id="rId17"/>
    <p:sldId id="279" r:id="rId18"/>
    <p:sldId id="280" r:id="rId19"/>
    <p:sldId id="281" r:id="rId20"/>
    <p:sldId id="288" r:id="rId21"/>
    <p:sldId id="289" r:id="rId22"/>
    <p:sldId id="290" r:id="rId23"/>
    <p:sldId id="291"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0" autoAdjust="0"/>
    <p:restoredTop sz="94660"/>
  </p:normalViewPr>
  <p:slideViewPr>
    <p:cSldViewPr snapToGrid="0" showGuides="1">
      <p:cViewPr>
        <p:scale>
          <a:sx n="97" d="100"/>
          <a:sy n="97" d="100"/>
        </p:scale>
        <p:origin x="968" y="9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F6E12-D7B2-4302-9E7B-DBEA731E8D6C}" type="datetimeFigureOut">
              <a:rPr lang="en-US" smtClean="0"/>
              <a:t>7/13/17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C2430F-CCA5-49F4-89B5-8C721FEEB750}" type="slidenum">
              <a:rPr lang="en-US" smtClean="0"/>
              <a:t>‹#›</a:t>
            </a:fld>
            <a:endParaRPr lang="en-US"/>
          </a:p>
        </p:txBody>
      </p:sp>
    </p:spTree>
    <p:extLst>
      <p:ext uri="{BB962C8B-B14F-4D97-AF65-F5344CB8AC3E}">
        <p14:creationId xmlns:p14="http://schemas.microsoft.com/office/powerpoint/2010/main" val="154181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s://portal.azure.com/"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pandas.pydata.org/" TargetMode="External"/><Relationship Id="rId4" Type="http://schemas.openxmlformats.org/officeDocument/2006/relationships/hyperlink" Target="https://azure.microsoft.com/en-us/documentation/articles/hdinsight-apache-spark-jupyter-notebook-kernels/#why-should-i-use-the-new-kernels" TargetMode="External"/><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7/13/17 10:54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5147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7/13/17 10:54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36324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demonstrates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0" indent="0">
              <a:buFont typeface="+mj-lt"/>
              <a:buNone/>
            </a:pPr>
            <a:r>
              <a:rPr lang="en-US" b="0" dirty="0"/>
              <a:t>Start building a machine learning application using Spark </a:t>
            </a:r>
            <a:r>
              <a:rPr lang="en-US" b="0" dirty="0" err="1"/>
              <a:t>MLlib</a:t>
            </a:r>
            <a:endParaRPr lang="en-US" b="0" dirty="0"/>
          </a:p>
          <a:p>
            <a:pPr marL="228600" indent="-228600">
              <a:buFont typeface="+mj-lt"/>
              <a:buAutoNum type="arabicPeriod"/>
            </a:pPr>
            <a:r>
              <a:rPr lang="en-US" dirty="0"/>
              <a:t>From the </a:t>
            </a:r>
            <a:r>
              <a:rPr lang="en-US" dirty="0">
                <a:hlinkClick r:id="rId3"/>
              </a:rPr>
              <a:t>Azure Portal</a:t>
            </a:r>
            <a:r>
              <a:rPr lang="en-US" dirty="0"/>
              <a:t>, from the </a:t>
            </a:r>
            <a:r>
              <a:rPr lang="en-US" dirty="0" err="1"/>
              <a:t>startboard</a:t>
            </a:r>
            <a:r>
              <a:rPr lang="en-US" dirty="0"/>
              <a:t>, click the tile for your Spark cluster (if you pinned it to the </a:t>
            </a:r>
            <a:r>
              <a:rPr lang="en-US" dirty="0" err="1"/>
              <a:t>startboard</a:t>
            </a:r>
            <a:r>
              <a:rPr lang="en-US" dirty="0"/>
              <a:t>). You can also navigate to your cluster under </a:t>
            </a:r>
            <a:r>
              <a:rPr lang="en-US" b="1" dirty="0"/>
              <a:t>Browse All</a:t>
            </a:r>
            <a:r>
              <a:rPr lang="en-US" dirty="0"/>
              <a:t> &gt; </a:t>
            </a:r>
            <a:r>
              <a:rPr lang="en-US" b="1" dirty="0"/>
              <a:t>HDInsight Clusters</a:t>
            </a:r>
            <a:r>
              <a:rPr lang="en-US" dirty="0"/>
              <a:t>. </a:t>
            </a:r>
          </a:p>
          <a:p>
            <a:pPr marL="228600" indent="-228600">
              <a:buFont typeface="+mj-lt"/>
              <a:buAutoNum type="arabicPeriod"/>
            </a:pPr>
            <a:r>
              <a:rPr lang="en-US" dirty="0"/>
              <a:t>From the Spark cluster blade, click </a:t>
            </a:r>
            <a:r>
              <a:rPr lang="en-US" b="1" dirty="0"/>
              <a:t>Quick Links</a:t>
            </a:r>
            <a:r>
              <a:rPr lang="en-US" dirty="0"/>
              <a:t>, and then from the </a:t>
            </a:r>
            <a:r>
              <a:rPr lang="en-US" b="1" dirty="0"/>
              <a:t>Cluster Dashboard</a:t>
            </a:r>
            <a:r>
              <a:rPr lang="en-US" dirty="0"/>
              <a:t> blade, click </a:t>
            </a:r>
            <a:r>
              <a:rPr lang="en-US" b="1" dirty="0" err="1"/>
              <a:t>Jupyter</a:t>
            </a:r>
            <a:r>
              <a:rPr lang="en-US" b="1" dirty="0"/>
              <a:t> Notebook</a:t>
            </a:r>
            <a:r>
              <a:rPr lang="en-US" dirty="0"/>
              <a:t>. If prompted, enter the admin credentials for the cluster.</a:t>
            </a:r>
          </a:p>
          <a:p>
            <a:pPr marL="334664" lvl="2" indent="-107956">
              <a:buFontTx/>
              <a:buNone/>
            </a:pPr>
            <a:r>
              <a:rPr lang="en-US" b="1" dirty="0"/>
              <a:t>Note:</a:t>
            </a:r>
            <a:r>
              <a:rPr lang="en-US" b="1" baseline="0" dirty="0"/>
              <a:t> </a:t>
            </a:r>
            <a:r>
              <a:rPr lang="en-US" dirty="0"/>
              <a:t>You may also reach the </a:t>
            </a:r>
            <a:r>
              <a:rPr lang="en-US" dirty="0" err="1"/>
              <a:t>Jupyter</a:t>
            </a:r>
            <a:r>
              <a:rPr lang="en-US" dirty="0"/>
              <a:t> Notebook for your cluster by opening the following URL in your browser. Replace </a:t>
            </a:r>
            <a:r>
              <a:rPr lang="en-US" b="1" dirty="0"/>
              <a:t>CLUSTERNAME</a:t>
            </a:r>
            <a:r>
              <a:rPr lang="en-US" dirty="0"/>
              <a:t> with the name of your cluster:</a:t>
            </a:r>
            <a:r>
              <a:rPr lang="en-US" baseline="0" dirty="0"/>
              <a:t> </a:t>
            </a:r>
            <a:r>
              <a:rPr lang="en-US" dirty="0"/>
              <a:t>https://CLUSTERNAME.azurehdinsight.net/jupyter</a:t>
            </a:r>
          </a:p>
          <a:p>
            <a:pPr marL="228600" indent="-228600">
              <a:buFont typeface="+mj-lt"/>
              <a:buAutoNum type="arabicPeriod"/>
            </a:pPr>
            <a:r>
              <a:rPr lang="en-US" b="1" dirty="0"/>
              <a:t>&lt;&lt;animation&gt;&gt; </a:t>
            </a:r>
            <a:r>
              <a:rPr lang="en-US" dirty="0"/>
              <a:t>Create a new notebook. Click </a:t>
            </a:r>
            <a:r>
              <a:rPr lang="en-US" b="1" dirty="0"/>
              <a:t>New</a:t>
            </a:r>
            <a:r>
              <a:rPr lang="en-US" dirty="0"/>
              <a:t>, and then click </a:t>
            </a:r>
            <a:r>
              <a:rPr lang="en-US" b="1" dirty="0" err="1"/>
              <a:t>PySpark</a:t>
            </a:r>
            <a:r>
              <a:rPr lang="en-US" dirty="0"/>
              <a:t>.</a:t>
            </a:r>
          </a:p>
          <a:p>
            <a:pPr marL="228600" indent="-228600">
              <a:buFont typeface="+mj-lt"/>
              <a:buAutoNum type="arabicPeriod"/>
            </a:pPr>
            <a:r>
              <a:rPr lang="en-US" b="1" dirty="0"/>
              <a:t>&lt;&lt;animation&gt;&gt; </a:t>
            </a:r>
            <a:r>
              <a:rPr lang="en-US" dirty="0"/>
              <a:t>A new notebook is created and opened with the name </a:t>
            </a:r>
            <a:r>
              <a:rPr lang="en-US" dirty="0" err="1"/>
              <a:t>Untitled.pynb</a:t>
            </a:r>
            <a:r>
              <a:rPr lang="en-US" dirty="0"/>
              <a:t>. Click the notebook name at the top, and enter a friendly name.</a:t>
            </a:r>
          </a:p>
          <a:p>
            <a:pPr marL="228600" indent="-228600">
              <a:buFont typeface="+mj-lt"/>
              <a:buAutoNum type="arabicPeriod"/>
            </a:pPr>
            <a:r>
              <a:rPr lang="en-US" b="1" dirty="0"/>
              <a:t>&lt;&lt;animation&gt;&gt; </a:t>
            </a:r>
            <a:r>
              <a:rPr lang="en-US" dirty="0"/>
              <a:t>Because you created a notebook using the </a:t>
            </a:r>
            <a:r>
              <a:rPr lang="en-US" dirty="0" err="1"/>
              <a:t>PySpark</a:t>
            </a:r>
            <a:r>
              <a:rPr lang="en-US" dirty="0"/>
              <a:t> kernel, you do not need to create any contexts explicitly. The Spark, SQL, and Hive contexts will be automatically created for you when you run the first code cell. You can start building your machine learning application by importing the types required for this scenario. To do so, place the cursor in the cell and press </a:t>
            </a:r>
            <a:r>
              <a:rPr lang="en-US" b="1" dirty="0"/>
              <a:t>SHIFT + ENTER</a:t>
            </a:r>
            <a:r>
              <a:rPr lang="en-US" dirty="0"/>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7/13/17 10:54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58098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demonstrates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r>
              <a:rPr lang="en-US" dirty="0"/>
              <a:t>We already have a </a:t>
            </a:r>
            <a:r>
              <a:rPr lang="en-US" dirty="0" err="1"/>
              <a:t>SQLContext</a:t>
            </a:r>
            <a:r>
              <a:rPr lang="en-US" dirty="0"/>
              <a:t> that we can use to perform transformations on structured data. The first task is to load the sample data ((</a:t>
            </a:r>
            <a:r>
              <a:rPr lang="en-US" b="1" dirty="0"/>
              <a:t>Food_Inspections1.csv</a:t>
            </a:r>
            <a:r>
              <a:rPr lang="en-US" dirty="0"/>
              <a:t>)) into a Spark SQL </a:t>
            </a:r>
            <a:r>
              <a:rPr lang="en-US" i="1" dirty="0" err="1"/>
              <a:t>dataframe</a:t>
            </a:r>
            <a:r>
              <a:rPr lang="en-US" dirty="0"/>
              <a:t>. The snippets below assume that the data is already uploaded to the default storage container associated with the Spark cluster. </a:t>
            </a:r>
          </a:p>
          <a:p>
            <a:pPr marL="228600" indent="-228600">
              <a:buFont typeface="+mj-lt"/>
              <a:buAutoNum type="arabicPeriod"/>
            </a:pPr>
            <a:r>
              <a:rPr lang="en-US" dirty="0"/>
              <a:t>Because the raw data is in a CSV format, we need to use the Spark context to pull every line of the file into memory as unstructured text; then, you use Python's CSV library to parse each line individually. </a:t>
            </a:r>
          </a:p>
          <a:p>
            <a:pPr marL="228600" indent="-228600">
              <a:buFont typeface="+mj-lt"/>
              <a:buAutoNum type="arabicPeriod"/>
            </a:pPr>
            <a:r>
              <a:rPr lang="en-US" dirty="0"/>
              <a:t>We now have the CSV file as an RDD. Let us retrieve one row from the RDD to understand the schema of the data.</a:t>
            </a:r>
          </a:p>
          <a:p>
            <a:pPr marL="217262" lvl="1" indent="0">
              <a:buFont typeface="+mj-lt"/>
              <a:buNone/>
            </a:pPr>
            <a:r>
              <a:rPr lang="en-US" dirty="0"/>
              <a:t>You should see an output like the following: </a:t>
            </a:r>
            <a:r>
              <a:rPr lang="en-US" b="1" dirty="0"/>
              <a:t>&lt;&lt;animation on click&gt;&gt;</a:t>
            </a:r>
          </a:p>
          <a:p>
            <a:pPr marL="228600" indent="-228600">
              <a:buFont typeface="+mj-lt"/>
              <a:buAutoNum type="arabicPeriod"/>
            </a:pPr>
            <a:r>
              <a:rPr lang="en-US" dirty="0"/>
              <a:t>The above output gives us an idea of the schema of the input file; the file includes the name of every establishment, the type of establishment, the address, the data of the inspections, and the location, among other things. Let's select a few columns that will be useful for our predictive analysis and group the results as a </a:t>
            </a:r>
            <a:r>
              <a:rPr lang="en-US" dirty="0" err="1"/>
              <a:t>dataframe</a:t>
            </a:r>
            <a:r>
              <a:rPr lang="en-US" dirty="0"/>
              <a:t>, which we then use to create a temporary table.</a:t>
            </a:r>
          </a:p>
          <a:p>
            <a:pPr marL="228600" indent="-228600">
              <a:buFont typeface="+mj-lt"/>
              <a:buAutoNum type="arabicPeriod"/>
            </a:pPr>
            <a:r>
              <a:rPr lang="en-US" dirty="0"/>
              <a:t>We now have a </a:t>
            </a:r>
            <a:r>
              <a:rPr lang="en-US" i="1" dirty="0" err="1"/>
              <a:t>dataframe</a:t>
            </a:r>
            <a:r>
              <a:rPr lang="en-US" dirty="0"/>
              <a:t>, </a:t>
            </a:r>
            <a:r>
              <a:rPr lang="en-US" dirty="0" err="1"/>
              <a:t>df</a:t>
            </a:r>
            <a:r>
              <a:rPr lang="en-US" dirty="0"/>
              <a:t> on which we can perform our analysis. We also have a temporary table call </a:t>
            </a:r>
            <a:r>
              <a:rPr lang="en-US" b="1" dirty="0" err="1"/>
              <a:t>CountResults</a:t>
            </a:r>
            <a:r>
              <a:rPr lang="en-US" dirty="0"/>
              <a:t>. We've included 4 columns of interest in the </a:t>
            </a:r>
            <a:r>
              <a:rPr lang="en-US" dirty="0" err="1"/>
              <a:t>dataframe</a:t>
            </a:r>
            <a:r>
              <a:rPr lang="en-US" dirty="0"/>
              <a:t>: </a:t>
            </a:r>
            <a:r>
              <a:rPr lang="en-US" b="1" dirty="0"/>
              <a:t>id</a:t>
            </a:r>
            <a:r>
              <a:rPr lang="en-US" dirty="0"/>
              <a:t>, </a:t>
            </a:r>
            <a:r>
              <a:rPr lang="en-US" b="1" dirty="0"/>
              <a:t>name</a:t>
            </a:r>
            <a:r>
              <a:rPr lang="en-US" dirty="0"/>
              <a:t>, </a:t>
            </a:r>
            <a:r>
              <a:rPr lang="en-US" b="1" dirty="0"/>
              <a:t>results</a:t>
            </a:r>
            <a:r>
              <a:rPr lang="en-US" dirty="0"/>
              <a:t>, and </a:t>
            </a:r>
            <a:r>
              <a:rPr lang="en-US" b="1" dirty="0"/>
              <a:t>violations</a:t>
            </a:r>
            <a:r>
              <a:rPr lang="en-US" dirty="0"/>
              <a:t>. </a:t>
            </a:r>
          </a:p>
          <a:p>
            <a:pPr marL="226708" lvl="2" indent="0">
              <a:buFontTx/>
              <a:buNone/>
            </a:pPr>
            <a:r>
              <a:rPr lang="en-US" dirty="0"/>
              <a:t>Let's get a small sample of the data:</a:t>
            </a:r>
          </a:p>
          <a:p>
            <a:pPr marL="226708" marR="0" lvl="2" indent="0" algn="l" defTabSz="932742" rtl="0" eaLnBrk="1" fontAlgn="auto" latinLnBrk="0" hangingPunct="1">
              <a:lnSpc>
                <a:spcPct val="90000"/>
              </a:lnSpc>
              <a:spcBef>
                <a:spcPts val="0"/>
              </a:spcBef>
              <a:spcAft>
                <a:spcPts val="340"/>
              </a:spcAft>
              <a:buClrTx/>
              <a:buSzTx/>
              <a:buFontTx/>
              <a:buNone/>
              <a:tabLst/>
              <a:defRPr/>
            </a:pPr>
            <a:r>
              <a:rPr lang="en-US" dirty="0"/>
              <a:t>You should see an output like the following: </a:t>
            </a:r>
            <a:r>
              <a:rPr lang="en-US" b="1" dirty="0"/>
              <a:t>&lt;&lt;animation on click&gt;&gt;</a:t>
            </a:r>
          </a:p>
          <a:p>
            <a:pPr marL="226708" lvl="2" indent="0">
              <a:buFontTx/>
              <a:buNone/>
            </a:pPr>
            <a:endParaRPr lang="en-US" dirty="0"/>
          </a:p>
          <a:p>
            <a:pPr marL="228600" indent="-228600">
              <a:buFont typeface="+mj-lt"/>
              <a:buAutoNum type="arabicPeriod"/>
            </a:pP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7/13/17 10:54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64155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demonstrates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228600" indent="-228600">
              <a:buFont typeface="+mj-lt"/>
              <a:buAutoNum type="arabicPeriod"/>
            </a:pPr>
            <a:r>
              <a:rPr lang="en-US" dirty="0"/>
              <a:t>Let's start to get a sense of what our dataset contains. For example, what are the different values in the </a:t>
            </a:r>
            <a:r>
              <a:rPr lang="en-US" b="1" dirty="0"/>
              <a:t>results</a:t>
            </a:r>
            <a:r>
              <a:rPr lang="en-US" dirty="0"/>
              <a:t> column?</a:t>
            </a:r>
          </a:p>
          <a:p>
            <a:pPr marL="217262" lvl="1" indent="0">
              <a:buFont typeface="+mj-lt"/>
              <a:buNone/>
            </a:pPr>
            <a:r>
              <a:rPr lang="en-US" dirty="0" err="1"/>
              <a:t>df.select</a:t>
            </a:r>
            <a:r>
              <a:rPr lang="en-US" dirty="0"/>
              <a:t>('results').distinct().show()</a:t>
            </a:r>
          </a:p>
          <a:p>
            <a:pPr marL="217262" lvl="1" indent="0">
              <a:buFont typeface="+mj-lt"/>
              <a:buNone/>
            </a:pPr>
            <a:r>
              <a:rPr lang="en-US" dirty="0"/>
              <a:t>You should see an output like the following: </a:t>
            </a:r>
            <a:r>
              <a:rPr lang="en-US" b="1" dirty="0"/>
              <a:t>&lt;&lt;animation on click&gt;&gt;</a:t>
            </a:r>
            <a:endParaRPr lang="en-US" dirty="0"/>
          </a:p>
          <a:p>
            <a:pPr marL="228600" indent="-228600">
              <a:buFont typeface="+mj-lt"/>
              <a:buAutoNum type="arabicPeriod"/>
            </a:pPr>
            <a:r>
              <a:rPr lang="en-US" dirty="0"/>
              <a:t>A quick visualization can help us reason about the distribution of these outcomes. We already have the data in a temporary table </a:t>
            </a:r>
            <a:r>
              <a:rPr lang="en-US" b="1" dirty="0" err="1"/>
              <a:t>CountResults</a:t>
            </a:r>
            <a:r>
              <a:rPr lang="en-US" dirty="0"/>
              <a:t>. You can run the following SQL query against the table to get a better understanding of how the results are distributed.</a:t>
            </a:r>
          </a:p>
          <a:p>
            <a:pPr marL="217262" lvl="1" indent="0">
              <a:buFont typeface="+mj-lt"/>
              <a:buNone/>
            </a:pPr>
            <a:r>
              <a:rPr lang="en-US" b="1" dirty="0"/>
              <a:t>&lt;&lt;animation on click&gt;&gt; </a:t>
            </a:r>
            <a:r>
              <a:rPr lang="en-US" dirty="0"/>
              <a:t>The %%</a:t>
            </a:r>
            <a:r>
              <a:rPr lang="en-US" dirty="0" err="1"/>
              <a:t>sql</a:t>
            </a:r>
            <a:r>
              <a:rPr lang="en-US" dirty="0"/>
              <a:t> magic followed by -o </a:t>
            </a:r>
            <a:r>
              <a:rPr lang="en-US" dirty="0" err="1"/>
              <a:t>countResultsdf</a:t>
            </a:r>
            <a:r>
              <a:rPr lang="en-US" dirty="0"/>
              <a:t> ensures that the output of the query is persisted locally on the </a:t>
            </a:r>
            <a:r>
              <a:rPr lang="en-US" dirty="0" err="1"/>
              <a:t>Jupyter</a:t>
            </a:r>
            <a:r>
              <a:rPr lang="en-US" dirty="0"/>
              <a:t> server (typically the </a:t>
            </a:r>
            <a:r>
              <a:rPr lang="en-US" dirty="0" err="1"/>
              <a:t>headnode</a:t>
            </a:r>
            <a:r>
              <a:rPr lang="en-US" dirty="0"/>
              <a:t> of the cluster). The output is persisted as a </a:t>
            </a:r>
            <a:r>
              <a:rPr lang="en-US" dirty="0">
                <a:hlinkClick r:id="rId3"/>
              </a:rPr>
              <a:t>Pandas</a:t>
            </a:r>
            <a:r>
              <a:rPr lang="en-US" dirty="0"/>
              <a:t> </a:t>
            </a:r>
            <a:r>
              <a:rPr lang="en-US" dirty="0" err="1"/>
              <a:t>dataframe</a:t>
            </a:r>
            <a:r>
              <a:rPr lang="en-US" dirty="0"/>
              <a:t> with the specified name </a:t>
            </a:r>
            <a:r>
              <a:rPr lang="en-US" b="1" dirty="0" err="1"/>
              <a:t>countResultsdf</a:t>
            </a:r>
            <a:r>
              <a:rPr lang="en-US" dirty="0"/>
              <a:t>.</a:t>
            </a:r>
          </a:p>
          <a:p>
            <a:pPr marL="217262" lvl="1" indent="0">
              <a:buFont typeface="+mj-lt"/>
              <a:buNone/>
            </a:pPr>
            <a:r>
              <a:rPr lang="en-US" dirty="0"/>
              <a:t>You should see an output like the following: </a:t>
            </a:r>
            <a:r>
              <a:rPr lang="en-US" b="1" dirty="0"/>
              <a:t>&lt;&lt;animation on click&gt;&gt;</a:t>
            </a:r>
            <a:endParaRPr lang="en-US" dirty="0"/>
          </a:p>
          <a:p>
            <a:pPr marL="217262" lvl="1" indent="0">
              <a:buFont typeface="+mj-lt"/>
              <a:buNone/>
            </a:pPr>
            <a:r>
              <a:rPr lang="en-US" dirty="0"/>
              <a:t>For more information about the %%</a:t>
            </a:r>
            <a:r>
              <a:rPr lang="en-US" dirty="0" err="1"/>
              <a:t>sql</a:t>
            </a:r>
            <a:r>
              <a:rPr lang="en-US" dirty="0"/>
              <a:t> magic, as well as other </a:t>
            </a:r>
            <a:r>
              <a:rPr lang="en-US" dirty="0" err="1"/>
              <a:t>magics</a:t>
            </a:r>
            <a:r>
              <a:rPr lang="en-US" dirty="0"/>
              <a:t> available with the </a:t>
            </a:r>
            <a:r>
              <a:rPr lang="en-US" dirty="0" err="1"/>
              <a:t>PySpark</a:t>
            </a:r>
            <a:r>
              <a:rPr lang="en-US" dirty="0"/>
              <a:t> kernel, see </a:t>
            </a:r>
            <a:r>
              <a:rPr lang="en-US" dirty="0">
                <a:hlinkClick r:id="rId4"/>
              </a:rPr>
              <a:t>Kernels available on </a:t>
            </a:r>
            <a:r>
              <a:rPr lang="en-US" dirty="0" err="1">
                <a:hlinkClick r:id="rId4"/>
              </a:rPr>
              <a:t>Jupyter</a:t>
            </a:r>
            <a:r>
              <a:rPr lang="en-US" dirty="0">
                <a:hlinkClick r:id="rId4"/>
              </a:rPr>
              <a:t> notebooks with Spark HDInsight clusters</a:t>
            </a:r>
            <a:r>
              <a:rPr lang="en-US" dirty="0"/>
              <a:t>.</a:t>
            </a:r>
          </a:p>
          <a:p>
            <a:pPr marL="228600" indent="-228600">
              <a:buFont typeface="+mj-lt"/>
              <a:buAutoNum type="arabicPeriod"/>
            </a:pPr>
            <a:r>
              <a:rPr lang="en-US" dirty="0"/>
              <a:t>You can also use </a:t>
            </a:r>
            <a:r>
              <a:rPr lang="en-US" dirty="0" err="1"/>
              <a:t>Matplotlib</a:t>
            </a:r>
            <a:r>
              <a:rPr lang="en-US" dirty="0"/>
              <a:t>, a library used to construct visualization of data, to create a plot. Because the plot must be created from the locally persisted </a:t>
            </a:r>
            <a:r>
              <a:rPr lang="en-US" b="1" dirty="0" err="1"/>
              <a:t>countResultsdf</a:t>
            </a:r>
            <a:r>
              <a:rPr lang="en-US" dirty="0"/>
              <a:t> </a:t>
            </a:r>
            <a:r>
              <a:rPr lang="en-US" dirty="0" err="1"/>
              <a:t>dataframe</a:t>
            </a:r>
            <a:r>
              <a:rPr lang="en-US" dirty="0"/>
              <a:t>, the code snippet must begin with the %%local magic. This ensures that the code is run locally on the </a:t>
            </a:r>
            <a:r>
              <a:rPr lang="en-US" dirty="0" err="1"/>
              <a:t>Jupyter</a:t>
            </a:r>
            <a:r>
              <a:rPr lang="en-US" dirty="0"/>
              <a:t> server. </a:t>
            </a:r>
            <a:r>
              <a:rPr lang="en-US" b="1" dirty="0"/>
              <a:t>&lt;&lt;animation on click&gt;&gt;</a:t>
            </a:r>
            <a:endParaRPr lang="en-US" dirty="0"/>
          </a:p>
          <a:p>
            <a:pPr marL="217262" lvl="1" indent="0">
              <a:buFont typeface="+mj-lt"/>
              <a:buNone/>
            </a:pPr>
            <a:r>
              <a:rPr lang="en-US" dirty="0"/>
              <a:t>You should see an output like the following: </a:t>
            </a:r>
            <a:r>
              <a:rPr lang="en-US" b="1" dirty="0"/>
              <a:t>&lt;&lt;animation on click&gt;&gt;</a:t>
            </a:r>
            <a:endParaRPr lang="en-US" dirty="0"/>
          </a:p>
          <a:p>
            <a:pPr marL="228600" indent="-228600">
              <a:buFont typeface="+mj-lt"/>
              <a:buAutoNum type="arabicPeriod"/>
            </a:pPr>
            <a:r>
              <a:rPr lang="en-US" dirty="0"/>
              <a:t>You can see that there are 5 distinct results that an inspection can have:</a:t>
            </a:r>
          </a:p>
          <a:p>
            <a:pPr marL="613195" lvl="3" indent="-228600">
              <a:buFont typeface="+mj-lt"/>
              <a:buAutoNum type="arabicPeriod"/>
            </a:pPr>
            <a:r>
              <a:rPr lang="en-US" dirty="0"/>
              <a:t>Business not located </a:t>
            </a:r>
          </a:p>
          <a:p>
            <a:pPr marL="613195" lvl="3" indent="-228600">
              <a:buFont typeface="+mj-lt"/>
              <a:buAutoNum type="arabicPeriod"/>
            </a:pPr>
            <a:r>
              <a:rPr lang="en-US" dirty="0"/>
              <a:t>Fail</a:t>
            </a:r>
          </a:p>
          <a:p>
            <a:pPr marL="613195" lvl="3" indent="-228600">
              <a:buFont typeface="+mj-lt"/>
              <a:buAutoNum type="arabicPeriod"/>
            </a:pPr>
            <a:r>
              <a:rPr lang="en-US" dirty="0"/>
              <a:t>Pass</a:t>
            </a:r>
          </a:p>
          <a:p>
            <a:pPr marL="613195" lvl="3" indent="-228600">
              <a:buFont typeface="+mj-lt"/>
              <a:buAutoNum type="arabicPeriod"/>
            </a:pPr>
            <a:r>
              <a:rPr lang="en-US" dirty="0" err="1"/>
              <a:t>Pss</a:t>
            </a:r>
            <a:r>
              <a:rPr lang="en-US" dirty="0"/>
              <a:t> w/ conditions, and</a:t>
            </a:r>
          </a:p>
          <a:p>
            <a:pPr marL="613195" lvl="3" indent="-228600">
              <a:buFont typeface="+mj-lt"/>
              <a:buAutoNum type="arabicPeriod"/>
            </a:pPr>
            <a:r>
              <a:rPr lang="en-US" dirty="0"/>
              <a:t>Out of Business </a:t>
            </a:r>
          </a:p>
          <a:p>
            <a:pPr marL="217262" lvl="1" indent="0">
              <a:buFont typeface="+mj-lt"/>
              <a:buNone/>
            </a:pPr>
            <a:r>
              <a:rPr lang="en-US" dirty="0"/>
              <a:t>Let us develop a model that can guess the outcome of a food inspection, given the violations. Since logistic regression is a binary classification method, it makes sense to group our data into two categories: </a:t>
            </a:r>
            <a:r>
              <a:rPr lang="en-US" b="1" dirty="0"/>
              <a:t>Fail</a:t>
            </a:r>
            <a:r>
              <a:rPr lang="en-US" dirty="0"/>
              <a:t> and </a:t>
            </a:r>
            <a:r>
              <a:rPr lang="en-US" b="1" dirty="0"/>
              <a:t>Pass</a:t>
            </a:r>
            <a:r>
              <a:rPr lang="en-US" dirty="0"/>
              <a:t>. A "Pass w/ Conditions" is still a Pass, so when we train the model, we will consider the two results equivalent. Data with the other results ("Business Not Located", "Out of Business") are not useful so we will remove them from our training set. This should be okay since these two categories make up a very small percentage of the results anyway.</a:t>
            </a:r>
          </a:p>
          <a:p>
            <a:pPr marL="228600" indent="-228600">
              <a:buFont typeface="+mj-lt"/>
              <a:buAutoNum type="arabicPeriod"/>
            </a:pPr>
            <a:r>
              <a:rPr lang="en-US" dirty="0"/>
              <a:t>Let us go ahead and convert our existing </a:t>
            </a:r>
            <a:r>
              <a:rPr lang="en-US" dirty="0" err="1"/>
              <a:t>dataframe</a:t>
            </a:r>
            <a:r>
              <a:rPr lang="en-US" dirty="0"/>
              <a:t>(</a:t>
            </a:r>
            <a:r>
              <a:rPr lang="en-US" dirty="0" err="1"/>
              <a:t>df</a:t>
            </a:r>
            <a:r>
              <a:rPr lang="en-US" dirty="0"/>
              <a:t>) into a new </a:t>
            </a:r>
            <a:r>
              <a:rPr lang="en-US" dirty="0" err="1"/>
              <a:t>dataframe</a:t>
            </a:r>
            <a:r>
              <a:rPr lang="en-US" dirty="0"/>
              <a:t> where each inspection is represented as a label-violations pair. In our case, a label of 0.0 represents a failure, a label of 1.0 represents a success, and a label of -1.0 represents some results besides those two. We will filter those other results out when computing the new data frame. </a:t>
            </a:r>
            <a:r>
              <a:rPr lang="en-US" b="1" dirty="0"/>
              <a:t>&lt;&lt;animation on click&gt;&gt;</a:t>
            </a:r>
            <a:endParaRPr lang="en-US" dirty="0"/>
          </a:p>
          <a:p>
            <a:pPr marL="217262" lvl="1" indent="0">
              <a:buFontTx/>
              <a:buNone/>
            </a:pPr>
            <a:r>
              <a:rPr lang="en-US" dirty="0"/>
              <a:t>Let's retrieve one row from the labeled data to see what it looks like. </a:t>
            </a:r>
            <a:r>
              <a:rPr lang="en-US" b="1" dirty="0"/>
              <a:t>&lt;&lt;animation on click&gt;&gt;</a:t>
            </a:r>
            <a:endParaRPr lang="en-US" dirty="0"/>
          </a:p>
          <a:p>
            <a:pPr marL="217262" lvl="1" indent="0">
              <a:buFontTx/>
              <a:buNone/>
            </a:pPr>
            <a:r>
              <a:rPr lang="en-US" dirty="0"/>
              <a:t>You should see an output like the following: </a:t>
            </a:r>
            <a:r>
              <a:rPr lang="en-US" b="1" dirty="0"/>
              <a:t>&lt;&lt;animation on click&gt;&gt;</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7/13/17 10:54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55937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7/13/17 10:54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84495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demonstrates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u="none" kern="1200" baseline="0" dirty="0">
                <a:solidFill>
                  <a:schemeClr val="tx1"/>
                </a:solidFill>
                <a:effectLst/>
                <a:latin typeface="Segoe UI Light" pitchFamily="34" charset="0"/>
                <a:ea typeface="+mn-ea"/>
                <a:cs typeface="+mn-cs"/>
              </a:rPr>
              <a:t>In the demo we will l</a:t>
            </a:r>
            <a:r>
              <a:rPr lang="en-US" sz="900" b="0" i="0" kern="1200" dirty="0">
                <a:solidFill>
                  <a:schemeClr val="tx1"/>
                </a:solidFill>
                <a:effectLst/>
                <a:latin typeface="Segoe UI Light" pitchFamily="34" charset="0"/>
                <a:ea typeface="+mn-ea"/>
                <a:cs typeface="+mn-cs"/>
              </a:rPr>
              <a:t>earn how to build a machine learning application using an Apache Spark cluster in HDInsight. This demo shows how to use the </a:t>
            </a:r>
            <a:r>
              <a:rPr lang="en-US" sz="900" b="0" i="0" kern="1200" dirty="0" err="1">
                <a:solidFill>
                  <a:schemeClr val="tx1"/>
                </a:solidFill>
                <a:effectLst/>
                <a:latin typeface="Segoe UI Light" pitchFamily="34" charset="0"/>
                <a:ea typeface="+mn-ea"/>
                <a:cs typeface="+mn-cs"/>
              </a:rPr>
              <a:t>Jupyter</a:t>
            </a:r>
            <a:r>
              <a:rPr lang="en-US" sz="900" b="0" i="0" kern="1200" dirty="0">
                <a:solidFill>
                  <a:schemeClr val="tx1"/>
                </a:solidFill>
                <a:effectLst/>
                <a:latin typeface="Segoe UI Light" pitchFamily="34" charset="0"/>
                <a:ea typeface="+mn-ea"/>
                <a:cs typeface="+mn-cs"/>
              </a:rPr>
              <a:t> notebook available with the cluster to build and test our application. The application uses the sample hvac.csv data that is available on all clusters by default. Before we start building the application, let us understand the structure of the data and the kind of analysis we will do on the data.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Download and open the CSV file to get a snapshot of the data. This file is </a:t>
            </a:r>
            <a:r>
              <a:rPr lang="en-US" sz="900" kern="1200" dirty="0">
                <a:solidFill>
                  <a:schemeClr val="tx1"/>
                </a:solidFill>
                <a:effectLst/>
                <a:latin typeface="Segoe UI Light" pitchFamily="34" charset="0"/>
                <a:ea typeface="+mn-ea"/>
                <a:cs typeface="+mn-cs"/>
              </a:rPr>
              <a:t>available on all HDInsight clusters by default at </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HdiSamples</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SensorSampleData</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hvac</a:t>
            </a:r>
            <a:r>
              <a:rPr lang="en-US" sz="900" b="0" kern="120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The data shows the target temperature and the actual temperature of a building that has HVAC systems installed. Let's assume the </a:t>
            </a:r>
            <a:r>
              <a:rPr lang="en-US" sz="900" b="1" i="0" kern="1200" dirty="0">
                <a:solidFill>
                  <a:schemeClr val="tx1"/>
                </a:solidFill>
                <a:effectLst/>
                <a:latin typeface="Segoe UI Light" pitchFamily="34" charset="0"/>
                <a:ea typeface="+mn-ea"/>
                <a:cs typeface="+mn-cs"/>
              </a:rPr>
              <a:t>System</a:t>
            </a:r>
            <a:r>
              <a:rPr lang="en-US" sz="900" b="0" i="0" kern="1200" dirty="0">
                <a:solidFill>
                  <a:schemeClr val="tx1"/>
                </a:solidFill>
                <a:effectLst/>
                <a:latin typeface="Segoe UI Light" pitchFamily="34" charset="0"/>
                <a:ea typeface="+mn-ea"/>
                <a:cs typeface="+mn-cs"/>
              </a:rPr>
              <a:t> column represents the system ID and the </a:t>
            </a:r>
            <a:r>
              <a:rPr lang="en-US" sz="900" b="1" i="0" kern="1200" dirty="0" err="1">
                <a:solidFill>
                  <a:schemeClr val="tx1"/>
                </a:solidFill>
                <a:effectLst/>
                <a:latin typeface="Segoe UI Light" pitchFamily="34" charset="0"/>
                <a:ea typeface="+mn-ea"/>
                <a:cs typeface="+mn-cs"/>
              </a:rPr>
              <a:t>SystemAge</a:t>
            </a:r>
            <a:r>
              <a:rPr lang="en-US" sz="900" b="0" i="0" kern="1200" dirty="0">
                <a:solidFill>
                  <a:schemeClr val="tx1"/>
                </a:solidFill>
                <a:effectLst/>
                <a:latin typeface="Segoe UI Light" pitchFamily="34" charset="0"/>
                <a:ea typeface="+mn-ea"/>
                <a:cs typeface="+mn-cs"/>
              </a:rPr>
              <a:t> column represents the number of years the HVAC system has been in place at the building. We use this data to predict whether a building will be hotter or colder based on the target temperature, given a system ID and system age.</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7/13/17 10:54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4038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continues the demo for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Now we will write a machine learning application using Spark </a:t>
            </a:r>
            <a:r>
              <a:rPr lang="en-US" sz="900" b="0" i="0" kern="1200" dirty="0" err="1">
                <a:solidFill>
                  <a:schemeClr val="tx1"/>
                </a:solidFill>
                <a:effectLst/>
                <a:latin typeface="Segoe UI Light" pitchFamily="34" charset="0"/>
                <a:ea typeface="+mn-ea"/>
                <a:cs typeface="+mn-cs"/>
              </a:rPr>
              <a:t>MLlib</a:t>
            </a:r>
            <a:r>
              <a:rPr lang="en-US" sz="900" b="0" i="0" kern="1200" dirty="0">
                <a:solidFill>
                  <a:schemeClr val="tx1"/>
                </a:solidFill>
                <a:effectLst/>
                <a:latin typeface="Segoe UI Light" pitchFamily="34" charset="0"/>
                <a:ea typeface="+mn-ea"/>
                <a:cs typeface="+mn-cs"/>
              </a:rPr>
              <a:t>. For this we will</a:t>
            </a:r>
            <a:r>
              <a:rPr lang="en-US" sz="900" b="0" i="0" kern="1200" baseline="0" dirty="0">
                <a:solidFill>
                  <a:schemeClr val="tx1"/>
                </a:solidFill>
                <a:effectLst/>
                <a:latin typeface="Segoe UI Light" pitchFamily="34" charset="0"/>
                <a:ea typeface="+mn-ea"/>
                <a:cs typeface="+mn-cs"/>
              </a:rPr>
              <a:t> use a</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Jupyter</a:t>
            </a:r>
            <a:r>
              <a:rPr lang="en-US" sz="900" b="0" i="0" kern="1200" dirty="0">
                <a:solidFill>
                  <a:schemeClr val="tx1"/>
                </a:solidFill>
                <a:effectLst/>
                <a:latin typeface="Segoe UI Light" pitchFamily="34" charset="0"/>
                <a:ea typeface="+mn-ea"/>
                <a:cs typeface="+mn-cs"/>
              </a:rPr>
              <a:t> notebook.</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Navigate to your Azure Spark cluster blade, and then from the </a:t>
            </a:r>
            <a:r>
              <a:rPr lang="en-US" sz="900" b="1" kern="1200" dirty="0">
                <a:solidFill>
                  <a:schemeClr val="tx1"/>
                </a:solidFill>
                <a:effectLst/>
                <a:latin typeface="Segoe UI Light" pitchFamily="34" charset="0"/>
                <a:ea typeface="+mn-ea"/>
                <a:cs typeface="+mn-cs"/>
              </a:rPr>
              <a:t>Cluster Dashboard</a:t>
            </a:r>
            <a:r>
              <a:rPr lang="en-US" sz="900" kern="1200" dirty="0">
                <a:solidFill>
                  <a:schemeClr val="tx1"/>
                </a:solidFill>
                <a:effectLst/>
                <a:latin typeface="Segoe UI Light" pitchFamily="34" charset="0"/>
                <a:ea typeface="+mn-ea"/>
                <a:cs typeface="+mn-cs"/>
              </a:rPr>
              <a:t> blade, open </a:t>
            </a:r>
            <a:r>
              <a:rPr lang="en-US" sz="900" b="1" kern="1200" dirty="0" err="1">
                <a:solidFill>
                  <a:schemeClr val="tx1"/>
                </a:solidFill>
                <a:effectLst/>
                <a:latin typeface="Segoe UI Light" pitchFamily="34" charset="0"/>
                <a:ea typeface="+mn-ea"/>
                <a:cs typeface="+mn-cs"/>
              </a:rPr>
              <a:t>Jupyter</a:t>
            </a:r>
            <a:r>
              <a:rPr lang="en-US" sz="900" b="1" kern="1200" dirty="0">
                <a:solidFill>
                  <a:schemeClr val="tx1"/>
                </a:solidFill>
                <a:effectLst/>
                <a:latin typeface="Segoe UI Light" pitchFamily="34" charset="0"/>
                <a:ea typeface="+mn-ea"/>
                <a:cs typeface="+mn-cs"/>
              </a:rPr>
              <a:t> Notebook</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You need to provide th</a:t>
            </a:r>
            <a:r>
              <a:rPr lang="en-US" sz="900" kern="1200" dirty="0">
                <a:solidFill>
                  <a:schemeClr val="tx1"/>
                </a:solidFill>
                <a:effectLst/>
                <a:latin typeface="Segoe UI Light" pitchFamily="34" charset="0"/>
                <a:ea typeface="+mn-ea"/>
                <a:cs typeface="+mn-cs"/>
              </a:rPr>
              <a:t>e admin credentials for the cluster to open</a:t>
            </a:r>
            <a:r>
              <a:rPr lang="en-US" sz="900" kern="1200" baseline="0" dirty="0">
                <a:solidFill>
                  <a:schemeClr val="tx1"/>
                </a:solidFill>
                <a:effectLst/>
                <a:latin typeface="Segoe UI Light" pitchFamily="34" charset="0"/>
                <a:ea typeface="+mn-ea"/>
                <a:cs typeface="+mn-cs"/>
              </a:rPr>
              <a:t> the notebook</a:t>
            </a:r>
            <a:r>
              <a:rPr lang="en-US" sz="900" kern="120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You need</a:t>
            </a:r>
            <a:r>
              <a:rPr lang="en-US" sz="900" b="0" i="0" kern="1200" baseline="0" dirty="0">
                <a:solidFill>
                  <a:schemeClr val="tx1"/>
                </a:solidFill>
                <a:effectLst/>
                <a:latin typeface="Segoe UI Light" pitchFamily="34" charset="0"/>
                <a:ea typeface="+mn-ea"/>
                <a:cs typeface="+mn-cs"/>
              </a:rPr>
              <a:t> to c</a:t>
            </a:r>
            <a:r>
              <a:rPr lang="en-US" sz="900" kern="1200" dirty="0">
                <a:solidFill>
                  <a:schemeClr val="tx1"/>
                </a:solidFill>
                <a:effectLst/>
                <a:latin typeface="Segoe UI Light" pitchFamily="34" charset="0"/>
                <a:ea typeface="+mn-ea"/>
                <a:cs typeface="+mn-cs"/>
              </a:rPr>
              <a:t>reate a new notebook</a:t>
            </a:r>
            <a:r>
              <a:rPr lang="en-US" sz="900" kern="1200" baseline="0" dirty="0">
                <a:solidFill>
                  <a:schemeClr val="tx1"/>
                </a:solidFill>
                <a:effectLst/>
                <a:latin typeface="Segoe UI Light" pitchFamily="34" charset="0"/>
                <a:ea typeface="+mn-ea"/>
                <a:cs typeface="+mn-cs"/>
              </a:rPr>
              <a:t> from the </a:t>
            </a:r>
            <a:r>
              <a:rPr lang="en-US" sz="900" b="1" kern="1200" dirty="0">
                <a:solidFill>
                  <a:schemeClr val="tx1"/>
                </a:solidFill>
                <a:effectLst/>
                <a:latin typeface="Segoe UI Light" pitchFamily="34" charset="0"/>
                <a:ea typeface="+mn-ea"/>
                <a:cs typeface="+mn-cs"/>
              </a:rPr>
              <a:t>Python 2</a:t>
            </a:r>
            <a:r>
              <a:rPr lang="en-US" sz="900" b="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7/13/17 10:54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6004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continues the demo for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Start building your machine learning application. In this application we use a Spark machine</a:t>
            </a:r>
            <a:r>
              <a:rPr lang="en-US" sz="900" b="0" i="0" kern="1200" baseline="0" dirty="0">
                <a:solidFill>
                  <a:schemeClr val="tx1"/>
                </a:solidFill>
                <a:effectLst/>
                <a:latin typeface="Segoe UI Light" pitchFamily="34" charset="0"/>
                <a:ea typeface="+mn-ea"/>
                <a:cs typeface="+mn-cs"/>
              </a:rPr>
              <a:t> learning</a:t>
            </a:r>
            <a:r>
              <a:rPr lang="en-US" sz="900" b="0" i="0" kern="1200" dirty="0">
                <a:solidFill>
                  <a:schemeClr val="tx1"/>
                </a:solidFill>
                <a:effectLst/>
                <a:latin typeface="Segoe UI Light" pitchFamily="34" charset="0"/>
                <a:ea typeface="+mn-ea"/>
                <a:cs typeface="+mn-cs"/>
              </a:rPr>
              <a:t> pipeline to perform a document classification. In the pipeline, we split the document into words, convert the words into a numerical feature vector, and finally build a prediction model using the feature vectors and labels.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To start building the application, first import the required modules and assign resources to the application.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Every time you run a job in </a:t>
            </a:r>
            <a:r>
              <a:rPr lang="en-US" sz="900" b="0" i="0" kern="1200" dirty="0" err="1">
                <a:solidFill>
                  <a:schemeClr val="tx1"/>
                </a:solidFill>
                <a:effectLst/>
                <a:latin typeface="Segoe UI Light" pitchFamily="34" charset="0"/>
                <a:ea typeface="+mn-ea"/>
                <a:cs typeface="+mn-cs"/>
              </a:rPr>
              <a:t>Jupyter</a:t>
            </a:r>
            <a:r>
              <a:rPr lang="en-US" sz="900" b="0" i="0" kern="1200" dirty="0">
                <a:solidFill>
                  <a:schemeClr val="tx1"/>
                </a:solidFill>
                <a:effectLst/>
                <a:latin typeface="Segoe UI Light" pitchFamily="34" charset="0"/>
                <a:ea typeface="+mn-ea"/>
                <a:cs typeface="+mn-cs"/>
              </a:rPr>
              <a:t>, your web browser window title will show a </a:t>
            </a:r>
            <a:r>
              <a:rPr lang="en-US" sz="900" b="1" i="0" kern="1200" dirty="0">
                <a:solidFill>
                  <a:schemeClr val="tx1"/>
                </a:solidFill>
                <a:effectLst/>
                <a:latin typeface="Segoe UI Light" pitchFamily="34" charset="0"/>
                <a:ea typeface="+mn-ea"/>
                <a:cs typeface="+mn-cs"/>
              </a:rPr>
              <a:t>(Busy)</a:t>
            </a:r>
            <a:r>
              <a:rPr lang="en-US" sz="900" b="0" i="0" kern="1200" dirty="0">
                <a:solidFill>
                  <a:schemeClr val="tx1"/>
                </a:solidFill>
                <a:effectLst/>
                <a:latin typeface="Segoe UI Light" pitchFamily="34" charset="0"/>
                <a:ea typeface="+mn-ea"/>
                <a:cs typeface="+mn-cs"/>
              </a:rPr>
              <a:t> status along with the notebook title. You will also see a solid circle next to the </a:t>
            </a:r>
            <a:r>
              <a:rPr lang="en-US" sz="900" b="1" i="0" kern="1200" dirty="0">
                <a:solidFill>
                  <a:schemeClr val="tx1"/>
                </a:solidFill>
                <a:effectLst/>
                <a:latin typeface="Segoe UI Light" pitchFamily="34" charset="0"/>
                <a:ea typeface="+mn-ea"/>
                <a:cs typeface="+mn-cs"/>
              </a:rPr>
              <a:t>Python 2</a:t>
            </a:r>
            <a:r>
              <a:rPr lang="en-US" sz="900" b="0" i="0" kern="1200" dirty="0">
                <a:solidFill>
                  <a:schemeClr val="tx1"/>
                </a:solidFill>
                <a:effectLst/>
                <a:latin typeface="Segoe UI Light" pitchFamily="34" charset="0"/>
                <a:ea typeface="+mn-ea"/>
                <a:cs typeface="+mn-cs"/>
              </a:rPr>
              <a:t> text in the top-right corner. After the job completes, this will change to a hollow circle.</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7/13/17 10:54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540809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This slide continues the demo for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b="0" u="none" baseline="0" dirty="0"/>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Now we load the data (hvac.csv), parse it, and use it to train the model. To do this, first</a:t>
            </a:r>
            <a:r>
              <a:rPr lang="en-US" sz="900" b="0" i="0" kern="1200" baseline="0" dirty="0">
                <a:solidFill>
                  <a:schemeClr val="tx1"/>
                </a:solidFill>
                <a:effectLst/>
                <a:latin typeface="Segoe UI Light" pitchFamily="34" charset="0"/>
                <a:ea typeface="+mn-ea"/>
                <a:cs typeface="+mn-cs"/>
              </a:rPr>
              <a:t> we define a function that parses the raw CSV file and returns an object of type (</a:t>
            </a:r>
            <a:r>
              <a:rPr lang="en-US" sz="900" b="0" i="0" kern="1200" baseline="0" dirty="0" err="1">
                <a:solidFill>
                  <a:schemeClr val="tx1"/>
                </a:solidFill>
                <a:effectLst/>
                <a:latin typeface="Segoe UI Light" pitchFamily="34" charset="0"/>
                <a:ea typeface="+mn-ea"/>
                <a:cs typeface="+mn-cs"/>
              </a:rPr>
              <a:t>LabeledDocument</a:t>
            </a:r>
            <a:r>
              <a:rPr lang="en-US" dirty="0"/>
              <a:t>)</a:t>
            </a:r>
            <a:r>
              <a:rPr lang="en-US" sz="900" b="0" i="0" kern="1200" baseline="0" dirty="0">
                <a:solidFill>
                  <a:schemeClr val="tx1"/>
                </a:solidFill>
                <a:effectLst/>
                <a:latin typeface="Segoe UI Light" pitchFamily="34" charset="0"/>
                <a:ea typeface="+mn-ea"/>
                <a:cs typeface="+mn-cs"/>
              </a:rPr>
              <a:t>.</a:t>
            </a:r>
            <a:r>
              <a:rPr lang="en-US" sz="900" b="0" i="0" kern="1200" dirty="0">
                <a:solidFill>
                  <a:schemeClr val="tx1"/>
                </a:solidFill>
                <a:effectLst/>
                <a:latin typeface="Segoe UI Light" pitchFamily="34" charset="0"/>
                <a:ea typeface="+mn-ea"/>
                <a:cs typeface="+mn-cs"/>
              </a:rPr>
              <a:t> This function</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checks whether the actual temperature of the building is greater than the target temperature. If the actual temperature is greater, the building is hot, denoted by the value </a:t>
            </a:r>
            <a:r>
              <a:rPr lang="en-US" sz="900" b="1" i="0" kern="1200" dirty="0">
                <a:solidFill>
                  <a:schemeClr val="tx1"/>
                </a:solidFill>
                <a:effectLst/>
                <a:latin typeface="Segoe UI Light" pitchFamily="34" charset="0"/>
                <a:ea typeface="+mn-ea"/>
                <a:cs typeface="+mn-cs"/>
              </a:rPr>
              <a:t>1.0</a:t>
            </a:r>
            <a:r>
              <a:rPr lang="en-US" sz="900" b="0" i="0" kern="1200" dirty="0">
                <a:solidFill>
                  <a:schemeClr val="tx1"/>
                </a:solidFill>
                <a:effectLst/>
                <a:latin typeface="Segoe UI Light" pitchFamily="34" charset="0"/>
                <a:ea typeface="+mn-ea"/>
                <a:cs typeface="+mn-cs"/>
              </a:rPr>
              <a:t>. If the actual temperature is lesser, the building is cold, denoted by the value </a:t>
            </a:r>
            <a:r>
              <a:rPr lang="en-US" sz="900" b="1" i="0" kern="1200" dirty="0">
                <a:solidFill>
                  <a:schemeClr val="tx1"/>
                </a:solidFill>
                <a:effectLst/>
                <a:latin typeface="Segoe UI Light" pitchFamily="34" charset="0"/>
                <a:ea typeface="+mn-ea"/>
                <a:cs typeface="+mn-cs"/>
              </a:rPr>
              <a:t>0.0</a:t>
            </a:r>
            <a:r>
              <a:rPr lang="en-US" sz="900" b="0" i="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Then we l</a:t>
            </a:r>
            <a:r>
              <a:rPr lang="en-US" sz="900" kern="1200" dirty="0">
                <a:solidFill>
                  <a:schemeClr val="tx1"/>
                </a:solidFill>
                <a:effectLst/>
                <a:latin typeface="Segoe UI Light" pitchFamily="34" charset="0"/>
                <a:ea typeface="+mn-ea"/>
                <a:cs typeface="+mn-cs"/>
              </a:rPr>
              <a:t>oad the raw </a:t>
            </a:r>
            <a:r>
              <a:rPr lang="en-US" dirty="0"/>
              <a:t>hvac</a:t>
            </a:r>
            <a:r>
              <a:rPr lang="en-US" sz="900" kern="1200" dirty="0">
                <a:solidFill>
                  <a:schemeClr val="tx1"/>
                </a:solidFill>
                <a:effectLst/>
                <a:latin typeface="Segoe UI Light" pitchFamily="34" charset="0"/>
                <a:ea typeface="+mn-ea"/>
                <a:cs typeface="+mn-cs"/>
              </a:rPr>
              <a:t>.csv file, parse it using the function.</a:t>
            </a: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7/13/17 10:54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17755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This slide continues the demo for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b="0" u="none" baseline="0" dirty="0"/>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Now next we will c</a:t>
            </a:r>
            <a:r>
              <a:rPr lang="en-US" sz="900" kern="1200" dirty="0">
                <a:solidFill>
                  <a:schemeClr val="tx1"/>
                </a:solidFill>
                <a:effectLst/>
                <a:latin typeface="Segoe UI Light" pitchFamily="34" charset="0"/>
                <a:ea typeface="+mn-ea"/>
                <a:cs typeface="+mn-cs"/>
              </a:rPr>
              <a:t>onfigure the Spark machine learning pipeline that consists of three stages: tokenizer, </a:t>
            </a:r>
            <a:r>
              <a:rPr lang="en-US" sz="900" kern="1200" dirty="0" err="1">
                <a:solidFill>
                  <a:schemeClr val="tx1"/>
                </a:solidFill>
                <a:effectLst/>
                <a:latin typeface="Segoe UI Light" pitchFamily="34" charset="0"/>
                <a:ea typeface="+mn-ea"/>
                <a:cs typeface="+mn-cs"/>
              </a:rPr>
              <a:t>hashingTF</a:t>
            </a:r>
            <a:r>
              <a:rPr lang="en-US" sz="900" kern="1200" dirty="0">
                <a:solidFill>
                  <a:schemeClr val="tx1"/>
                </a:solidFill>
                <a:effectLst/>
                <a:latin typeface="Segoe UI Light" pitchFamily="34" charset="0"/>
                <a:ea typeface="+mn-ea"/>
                <a:cs typeface="+mn-cs"/>
              </a:rPr>
              <a:t>, and </a:t>
            </a:r>
            <a:r>
              <a:rPr lang="en-US" sz="900" kern="1200" dirty="0" err="1">
                <a:solidFill>
                  <a:schemeClr val="tx1"/>
                </a:solidFill>
                <a:effectLst/>
                <a:latin typeface="Segoe UI Light" pitchFamily="34" charset="0"/>
                <a:ea typeface="+mn-ea"/>
                <a:cs typeface="+mn-cs"/>
              </a:rPr>
              <a:t>lr</a:t>
            </a:r>
            <a:r>
              <a:rPr lang="en-US" sz="900" kern="1200" dirty="0">
                <a:solidFill>
                  <a:schemeClr val="tx1"/>
                </a:solidFill>
                <a:effectLst/>
                <a:latin typeface="Segoe UI Light" pitchFamily="34" charset="0"/>
                <a:ea typeface="+mn-ea"/>
                <a:cs typeface="+mn-cs"/>
              </a:rPr>
              <a:t>. </a:t>
            </a:r>
            <a:r>
              <a:rPr lang="en-US" dirty="0">
                <a:effectLst/>
              </a:rPr>
              <a:t>The spark.ml package aims to provide a uniform set of high-level APIs built on top of </a:t>
            </a:r>
            <a:r>
              <a:rPr lang="en-US" dirty="0" err="1">
                <a:effectLst/>
              </a:rPr>
              <a:t>DataFrames</a:t>
            </a:r>
            <a:r>
              <a:rPr lang="en-US" dirty="0">
                <a:effectLst/>
              </a:rPr>
              <a:t> that help users create and tune practical machine learning pipelines.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Then we f</a:t>
            </a:r>
            <a:r>
              <a:rPr lang="en-US" sz="900" kern="1200" dirty="0">
                <a:solidFill>
                  <a:schemeClr val="tx1"/>
                </a:solidFill>
                <a:effectLst/>
                <a:latin typeface="Segoe UI Light" pitchFamily="34" charset="0"/>
                <a:ea typeface="+mn-ea"/>
                <a:cs typeface="+mn-cs"/>
              </a:rPr>
              <a:t>it the pipeline to the training document.</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Now</a:t>
            </a:r>
            <a:r>
              <a:rPr lang="en-US" sz="900" kern="1200" baseline="0" dirty="0">
                <a:solidFill>
                  <a:schemeClr val="tx1"/>
                </a:solidFill>
                <a:effectLst/>
                <a:latin typeface="Segoe UI Light" pitchFamily="34" charset="0"/>
                <a:ea typeface="+mn-ea"/>
                <a:cs typeface="+mn-cs"/>
              </a:rPr>
              <a:t> we will v</a:t>
            </a:r>
            <a:r>
              <a:rPr lang="en-US" sz="900" kern="1200" dirty="0">
                <a:solidFill>
                  <a:schemeClr val="tx1"/>
                </a:solidFill>
                <a:effectLst/>
                <a:latin typeface="Segoe UI Light" pitchFamily="34" charset="0"/>
                <a:ea typeface="+mn-ea"/>
                <a:cs typeface="+mn-cs"/>
              </a:rPr>
              <a:t>erify the training document to checkpoint your progress with the application. Go back and verify the output against the raw CSV file. For example, the first row the CSV file has this data: Target Temp: 66 and Actual</a:t>
            </a:r>
            <a:r>
              <a:rPr lang="en-US" sz="900" kern="1200" baseline="0" dirty="0">
                <a:solidFill>
                  <a:schemeClr val="tx1"/>
                </a:solidFill>
                <a:effectLst/>
                <a:latin typeface="Segoe UI Light" pitchFamily="34" charset="0"/>
                <a:ea typeface="+mn-ea"/>
                <a:cs typeface="+mn-cs"/>
              </a:rPr>
              <a:t> temp: 58. </a:t>
            </a:r>
            <a:r>
              <a:rPr lang="en-US" sz="900" b="0" i="0" kern="1200" dirty="0">
                <a:solidFill>
                  <a:schemeClr val="tx1"/>
                </a:solidFill>
                <a:effectLst/>
                <a:latin typeface="Segoe UI Light" pitchFamily="34" charset="0"/>
                <a:ea typeface="+mn-ea"/>
                <a:cs typeface="+mn-cs"/>
              </a:rPr>
              <a:t>Notice how the actual temperature is less than the target temperature, suggesting the building is cold. Hence in the training output, the value for </a:t>
            </a:r>
            <a:r>
              <a:rPr lang="en-US" sz="900" b="1" i="0" kern="1200" dirty="0">
                <a:solidFill>
                  <a:schemeClr val="tx1"/>
                </a:solidFill>
                <a:effectLst/>
                <a:latin typeface="Segoe UI Light" pitchFamily="34" charset="0"/>
                <a:ea typeface="+mn-ea"/>
                <a:cs typeface="+mn-cs"/>
              </a:rPr>
              <a:t>label </a:t>
            </a:r>
            <a:r>
              <a:rPr lang="en-US" sz="900" b="0" i="0" kern="1200" dirty="0">
                <a:solidFill>
                  <a:schemeClr val="tx1"/>
                </a:solidFill>
                <a:effectLst/>
                <a:latin typeface="Segoe UI Light" pitchFamily="34" charset="0"/>
                <a:ea typeface="+mn-ea"/>
                <a:cs typeface="+mn-cs"/>
              </a:rPr>
              <a:t>in the first row is </a:t>
            </a:r>
            <a:r>
              <a:rPr lang="en-US" sz="900" b="1" i="0" kern="1200" dirty="0">
                <a:solidFill>
                  <a:schemeClr val="tx1"/>
                </a:solidFill>
                <a:effectLst/>
                <a:latin typeface="Segoe UI Light" pitchFamily="34" charset="0"/>
                <a:ea typeface="+mn-ea"/>
                <a:cs typeface="+mn-cs"/>
              </a:rPr>
              <a:t>0.0</a:t>
            </a:r>
            <a:r>
              <a:rPr lang="en-US" sz="900" b="0" i="0" kern="1200" dirty="0">
                <a:solidFill>
                  <a:schemeClr val="tx1"/>
                </a:solidFill>
                <a:effectLst/>
                <a:latin typeface="Segoe UI Light" pitchFamily="34" charset="0"/>
                <a:ea typeface="+mn-ea"/>
                <a:cs typeface="+mn-cs"/>
              </a:rPr>
              <a:t>, which means the building is not hot.</a:t>
            </a:r>
            <a:endParaRPr lang="en-US" sz="900"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7/13/17 10:54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752518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7/13/17 10:54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64247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This slide continues the demo for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b="0" u="none" baseline="0" dirty="0"/>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Next we will prepare a data set to run the trained model against. To do so, we would pass on a system ID and system age (denoted as </a:t>
            </a:r>
            <a:r>
              <a:rPr lang="en-US" sz="900" b="1" i="0" kern="1200" dirty="0" err="1">
                <a:solidFill>
                  <a:schemeClr val="tx1"/>
                </a:solidFill>
                <a:effectLst/>
                <a:latin typeface="Segoe UI Light" pitchFamily="34" charset="0"/>
                <a:ea typeface="+mn-ea"/>
                <a:cs typeface="+mn-cs"/>
              </a:rPr>
              <a:t>SystemInfo</a:t>
            </a:r>
            <a:r>
              <a:rPr lang="en-US" sz="900" b="0" i="0" kern="1200" dirty="0">
                <a:solidFill>
                  <a:schemeClr val="tx1"/>
                </a:solidFill>
                <a:effectLst/>
                <a:latin typeface="Segoe UI Light" pitchFamily="34" charset="0"/>
                <a:ea typeface="+mn-ea"/>
                <a:cs typeface="+mn-cs"/>
              </a:rPr>
              <a:t> in the training output), and the model would predict whether the building with that system ID and system age would be hotter (denoted by 1.0) or cooler (denoted by 0.0).</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Finally, we make predictions on the test data.</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From the first row in the prediction, you can see that for an HVAC system with ID 20 and system age of 25 years, the building will be hot (</a:t>
            </a:r>
            <a:r>
              <a:rPr lang="en-US" sz="900" b="1" kern="1200" dirty="0">
                <a:solidFill>
                  <a:schemeClr val="tx1"/>
                </a:solidFill>
                <a:effectLst/>
                <a:latin typeface="Segoe UI Light" pitchFamily="34" charset="0"/>
                <a:ea typeface="+mn-ea"/>
                <a:cs typeface="+mn-cs"/>
              </a:rPr>
              <a:t>prediction=1.0</a:t>
            </a:r>
            <a:r>
              <a:rPr lang="en-US" sz="900" kern="1200" dirty="0">
                <a:solidFill>
                  <a:schemeClr val="tx1"/>
                </a:solidFill>
                <a:effectLst/>
                <a:latin typeface="Segoe UI Light" pitchFamily="34" charset="0"/>
                <a:ea typeface="+mn-ea"/>
                <a:cs typeface="+mn-cs"/>
              </a:rPr>
              <a:t>). The first value for </a:t>
            </a:r>
            <a:r>
              <a:rPr lang="en-US" sz="900" kern="1200" dirty="0" err="1">
                <a:solidFill>
                  <a:schemeClr val="tx1"/>
                </a:solidFill>
                <a:effectLst/>
                <a:latin typeface="Segoe UI Light" pitchFamily="34" charset="0"/>
                <a:ea typeface="+mn-ea"/>
                <a:cs typeface="+mn-cs"/>
              </a:rPr>
              <a:t>DenseVector</a:t>
            </a:r>
            <a:r>
              <a:rPr lang="en-US" sz="900" kern="1200" dirty="0">
                <a:solidFill>
                  <a:schemeClr val="tx1"/>
                </a:solidFill>
                <a:effectLst/>
                <a:latin typeface="Segoe UI Light" pitchFamily="34" charset="0"/>
                <a:ea typeface="+mn-ea"/>
                <a:cs typeface="+mn-cs"/>
              </a:rPr>
              <a:t> (0.49999) corresponds to the prediction 0.0 and the second value (0.5001) corresponds to the prediction 1.0. In the output, even though the second value is only marginally higher, the model shows </a:t>
            </a:r>
            <a:r>
              <a:rPr lang="en-US" sz="900" b="1" kern="1200" dirty="0">
                <a:solidFill>
                  <a:schemeClr val="tx1"/>
                </a:solidFill>
                <a:effectLst/>
                <a:latin typeface="Segoe UI Light" pitchFamily="34" charset="0"/>
                <a:ea typeface="+mn-ea"/>
                <a:cs typeface="+mn-cs"/>
              </a:rPr>
              <a:t>prediction=1.0</a:t>
            </a:r>
            <a:r>
              <a:rPr lang="en-US" sz="900" kern="1200" dirty="0">
                <a:solidFill>
                  <a:schemeClr val="tx1"/>
                </a:solidFill>
                <a:effectLst/>
                <a:latin typeface="Segoe UI Light" pitchFamily="34" charset="0"/>
                <a:ea typeface="+mn-ea"/>
                <a:cs typeface="+mn-cs"/>
              </a:rPr>
              <a:t>.</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7/13/17 10:54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94659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a:t>
            </a:r>
            <a:r>
              <a:rPr lang="en-US" b="0" u="none" dirty="0"/>
              <a:t> describes</a:t>
            </a:r>
            <a:r>
              <a:rPr lang="en-US" b="0" u="none" baseline="0" dirty="0"/>
              <a:t> what </a:t>
            </a:r>
            <a:r>
              <a:rPr lang="en-US" b="0" u="none" baseline="0" dirty="0" err="1"/>
              <a:t>MLlib</a:t>
            </a:r>
            <a:r>
              <a:rPr lang="en-US" b="0" u="none" baseline="0" dirty="0"/>
              <a:t> is and the types of algorithms it supports.</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A collection of machine learning algorithms optimized to run in a parallel, distributed manner on Spark clusters. Leads to better performance on large data sets.</a:t>
            </a:r>
          </a:p>
          <a:p>
            <a:pPr marL="171450" indent="-171450">
              <a:buFont typeface="Arial" panose="020B0604020202020204" pitchFamily="34" charset="0"/>
              <a:buChar char="•"/>
            </a:pPr>
            <a:r>
              <a:rPr lang="en-US" dirty="0"/>
              <a:t>It integrates seamlessly with other Spark components. </a:t>
            </a:r>
          </a:p>
          <a:p>
            <a:pPr marL="171450" indent="-171450">
              <a:buFont typeface="Arial" panose="020B0604020202020204" pitchFamily="34" charset="0"/>
              <a:buChar char="•"/>
            </a:pPr>
            <a:r>
              <a:rPr lang="en-US" dirty="0" err="1"/>
              <a:t>MLlib</a:t>
            </a:r>
            <a:r>
              <a:rPr lang="en-US" dirty="0"/>
              <a:t> applications are developed in Java, Scala, and Python. </a:t>
            </a:r>
          </a:p>
          <a:p>
            <a:pPr marL="171450" indent="-171450">
              <a:buFont typeface="Arial" panose="020B0604020202020204" pitchFamily="34" charset="0"/>
              <a:buChar char="•"/>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7/13/17 10:54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972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a:t>
            </a:r>
            <a:r>
              <a:rPr lang="en-US" b="0" u="none" dirty="0"/>
              <a:t> describes</a:t>
            </a:r>
            <a:r>
              <a:rPr lang="en-US" b="0" u="none" baseline="0" dirty="0"/>
              <a:t> what </a:t>
            </a:r>
            <a:r>
              <a:rPr lang="en-US" b="0" u="none" baseline="0" dirty="0" err="1"/>
              <a:t>MLlib</a:t>
            </a:r>
            <a:r>
              <a:rPr lang="en-US" b="0" u="none" baseline="0" dirty="0"/>
              <a:t> is and the types of algorithms it supports.</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A collection of machine learning algorithms optimized to run in a parallel, distributed manner on Spark clusters. Leads to better performance on large data sets.</a:t>
            </a:r>
          </a:p>
          <a:p>
            <a:pPr marL="171450" indent="-171450">
              <a:buFont typeface="Arial" panose="020B0604020202020204" pitchFamily="34" charset="0"/>
              <a:buChar char="•"/>
            </a:pPr>
            <a:r>
              <a:rPr lang="en-US" dirty="0"/>
              <a:t>It integrates seamlessly with other Spark components. </a:t>
            </a:r>
          </a:p>
          <a:p>
            <a:pPr marL="171450" indent="-171450">
              <a:buFont typeface="Arial" panose="020B0604020202020204" pitchFamily="34" charset="0"/>
              <a:buChar char="•"/>
            </a:pPr>
            <a:r>
              <a:rPr lang="en-US" dirty="0" err="1"/>
              <a:t>MLlib</a:t>
            </a:r>
            <a:r>
              <a:rPr lang="en-US" dirty="0"/>
              <a:t> applications are developed in Java, Scala, and Python. </a:t>
            </a:r>
          </a:p>
          <a:p>
            <a:pPr marL="171450" indent="-171450">
              <a:buFont typeface="Arial" panose="020B0604020202020204" pitchFamily="34" charset="0"/>
              <a:buChar char="•"/>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7/13/17 10:54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47132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describes</a:t>
            </a:r>
            <a:r>
              <a:rPr lang="en-US" b="0" u="none" baseline="0" dirty="0"/>
              <a:t> the types of algorithms </a:t>
            </a:r>
            <a:r>
              <a:rPr lang="en-US" b="0" u="none" baseline="0" dirty="0" err="1"/>
              <a:t>MLlib</a:t>
            </a:r>
            <a:r>
              <a:rPr lang="en-US" b="0" u="none" baseline="0" dirty="0"/>
              <a:t> supports.</a:t>
            </a:r>
            <a:endParaRPr lang="en-US" b="1" u="sng" dirty="0"/>
          </a:p>
          <a:p>
            <a:endParaRPr lang="en-US" dirty="0"/>
          </a:p>
          <a:p>
            <a:r>
              <a:rPr lang="en-US" b="1" u="sng" dirty="0"/>
              <a:t>Talking</a:t>
            </a:r>
            <a:r>
              <a:rPr lang="en-US" b="1" u="sng" baseline="0" dirty="0"/>
              <a:t> point</a:t>
            </a:r>
            <a:r>
              <a:rPr lang="en-US" b="0" u="none" baseline="0" dirty="0"/>
              <a:t>:</a:t>
            </a:r>
          </a:p>
          <a:p>
            <a:pPr marL="0" indent="0">
              <a:buFont typeface="Arial" panose="020B0604020202020204" pitchFamily="34" charset="0"/>
              <a:buNone/>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7/13/17 10:54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5425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describes</a:t>
            </a:r>
            <a:r>
              <a:rPr lang="en-US" b="0" u="none" baseline="0" dirty="0"/>
              <a:t> the types of algorithms </a:t>
            </a:r>
            <a:r>
              <a:rPr lang="en-US" b="0" u="none" baseline="0" dirty="0" err="1"/>
              <a:t>MLlib</a:t>
            </a:r>
            <a:r>
              <a:rPr lang="en-US" b="0" u="none" baseline="0" dirty="0"/>
              <a:t> supports.</a:t>
            </a:r>
            <a:endParaRPr lang="en-US" b="1" u="sng" dirty="0"/>
          </a:p>
          <a:p>
            <a:endParaRPr lang="en-US" dirty="0"/>
          </a:p>
          <a:p>
            <a:r>
              <a:rPr lang="en-US" b="1" u="sng" dirty="0"/>
              <a:t>Talking</a:t>
            </a:r>
            <a:r>
              <a:rPr lang="en-US" b="1" u="sng" baseline="0" dirty="0"/>
              <a:t> point</a:t>
            </a:r>
            <a:r>
              <a:rPr lang="en-US" b="0" u="none" baseline="0" dirty="0"/>
              <a:t>:</a:t>
            </a:r>
          </a:p>
          <a:p>
            <a:pPr marL="0" indent="0">
              <a:buFont typeface="Arial" panose="020B0604020202020204" pitchFamily="34" charset="0"/>
              <a:buNone/>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7/13/17 10:54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18590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describes</a:t>
            </a:r>
            <a:r>
              <a:rPr lang="en-US" b="0" u="none" baseline="0" dirty="0"/>
              <a:t> the types of algorithms </a:t>
            </a:r>
            <a:r>
              <a:rPr lang="en-US" b="0" u="none" baseline="0" dirty="0" err="1"/>
              <a:t>MLlib</a:t>
            </a:r>
            <a:r>
              <a:rPr lang="en-US" b="0" u="none" baseline="0" dirty="0"/>
              <a:t> supports.</a:t>
            </a:r>
            <a:endParaRPr lang="en-US" b="1" u="sng" dirty="0"/>
          </a:p>
          <a:p>
            <a:endParaRPr lang="en-US" dirty="0"/>
          </a:p>
          <a:p>
            <a:r>
              <a:rPr lang="en-US" b="1" u="sng" dirty="0"/>
              <a:t>Talking</a:t>
            </a:r>
            <a:r>
              <a:rPr lang="en-US" b="1" u="sng" baseline="0" dirty="0"/>
              <a:t> point</a:t>
            </a:r>
            <a:r>
              <a:rPr lang="en-US" b="0" u="none" baseline="0" dirty="0"/>
              <a:t>:</a:t>
            </a:r>
          </a:p>
          <a:p>
            <a:pPr marL="0" indent="0">
              <a:buFont typeface="Arial" panose="020B0604020202020204" pitchFamily="34" charset="0"/>
              <a:buNone/>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7/13/17 10:54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28780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describes</a:t>
            </a:r>
            <a:r>
              <a:rPr lang="en-US" b="0" u="none" baseline="0" dirty="0"/>
              <a:t> the types of algorithms </a:t>
            </a:r>
            <a:r>
              <a:rPr lang="en-US" b="0" u="none" baseline="0" dirty="0" err="1"/>
              <a:t>MLlib</a:t>
            </a:r>
            <a:r>
              <a:rPr lang="en-US" b="0" u="none" baseline="0" dirty="0"/>
              <a:t> supports.</a:t>
            </a:r>
            <a:endParaRPr lang="en-US" b="1" u="sng" dirty="0"/>
          </a:p>
          <a:p>
            <a:endParaRPr lang="en-US" dirty="0"/>
          </a:p>
          <a:p>
            <a:r>
              <a:rPr lang="en-US" b="1" u="sng" dirty="0"/>
              <a:t>Talking</a:t>
            </a:r>
            <a:r>
              <a:rPr lang="en-US" b="1" u="sng" baseline="0" dirty="0"/>
              <a:t> point</a:t>
            </a:r>
            <a:r>
              <a:rPr lang="en-US" b="0" u="none" baseline="0" dirty="0"/>
              <a:t>:</a:t>
            </a:r>
          </a:p>
          <a:p>
            <a:pPr marL="0" indent="0">
              <a:buFont typeface="Arial" panose="020B0604020202020204" pitchFamily="34" charset="0"/>
              <a:buNone/>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7/13/17 10:54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4747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describes</a:t>
            </a:r>
            <a:r>
              <a:rPr lang="en-US" b="0" u="none" baseline="0" dirty="0"/>
              <a:t> the types of algorithms </a:t>
            </a:r>
            <a:r>
              <a:rPr lang="en-US" b="0" u="none" baseline="0" dirty="0" err="1"/>
              <a:t>MLlib</a:t>
            </a:r>
            <a:r>
              <a:rPr lang="en-US" b="0" u="none" baseline="0" dirty="0"/>
              <a:t> supports.</a:t>
            </a:r>
            <a:endParaRPr lang="en-US" b="1" u="sng" dirty="0"/>
          </a:p>
          <a:p>
            <a:endParaRPr lang="en-US" dirty="0"/>
          </a:p>
          <a:p>
            <a:r>
              <a:rPr lang="en-US" b="1" u="sng" dirty="0"/>
              <a:t>Talking</a:t>
            </a:r>
            <a:r>
              <a:rPr lang="en-US" b="1" u="sng" baseline="0" dirty="0"/>
              <a:t> point</a:t>
            </a:r>
            <a:r>
              <a:rPr lang="en-US" b="0" u="none" baseline="0" dirty="0"/>
              <a:t>:</a:t>
            </a:r>
          </a:p>
          <a:p>
            <a:pPr marL="0" indent="0">
              <a:buFont typeface="Arial" panose="020B0604020202020204" pitchFamily="34" charset="0"/>
              <a:buNone/>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7/13/17 10:54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98622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e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e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2EF9CB-7018-4B16-8CF9-81D24A3D2AF0}" type="datetimeFigureOut">
              <a:rPr lang="en-US" smtClean="0"/>
              <a:t>7/13/17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4028090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2EF9CB-7018-4B16-8CF9-81D24A3D2AF0}" type="datetimeFigureOut">
              <a:rPr lang="en-US" smtClean="0"/>
              <a:t>7/13/17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157596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2EF9CB-7018-4B16-8CF9-81D24A3D2AF0}" type="datetimeFigureOut">
              <a:rPr lang="en-US" smtClean="0"/>
              <a:t>7/13/17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2304328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207104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64565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1622797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382413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14993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28935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66752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62759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2EF9CB-7018-4B16-8CF9-81D24A3D2AF0}" type="datetimeFigureOut">
              <a:rPr lang="en-US" smtClean="0"/>
              <a:t>7/13/17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26240087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843697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57084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773494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34645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4222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79049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492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667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2479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3747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2EF9CB-7018-4B16-8CF9-81D24A3D2AF0}" type="datetimeFigureOut">
              <a:rPr lang="en-US" smtClean="0"/>
              <a:t>7/13/17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22764937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036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286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682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2053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2272855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7062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79088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86002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5882"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091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05522624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2EF9CB-7018-4B16-8CF9-81D24A3D2AF0}" type="datetimeFigureOut">
              <a:rPr lang="en-US" smtClean="0"/>
              <a:t>7/13/17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18668647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1330962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276149778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08632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93400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73089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2076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32598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20635783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6103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088559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2EF9CB-7018-4B16-8CF9-81D24A3D2AF0}" type="datetimeFigureOut">
              <a:rPr lang="en-US" smtClean="0"/>
              <a:t>7/13/17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18367982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8164180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024702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0830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5716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32942669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59060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434827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53590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245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133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2EF9CB-7018-4B16-8CF9-81D24A3D2AF0}" type="datetimeFigureOut">
              <a:rPr lang="en-US" smtClean="0"/>
              <a:t>7/13/17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4643567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52411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83255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7/13/17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19707111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22455045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003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47892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282771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3014233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382471945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647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2EF9CB-7018-4B16-8CF9-81D24A3D2AF0}" type="datetimeFigureOut">
              <a:rPr lang="en-US" smtClean="0"/>
              <a:t>7/13/17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33947755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56404416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9"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1055663"/>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5579269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2"/>
            <a:ext cx="12206629" cy="6858623"/>
          </a:xfrm>
          <a:prstGeom prst="rect">
            <a:avLst/>
          </a:prstGeom>
        </p:spPr>
      </p:pic>
    </p:spTree>
    <p:extLst>
      <p:ext uri="{BB962C8B-B14F-4D97-AF65-F5344CB8AC3E}">
        <p14:creationId xmlns:p14="http://schemas.microsoft.com/office/powerpoint/2010/main" val="1498559524"/>
      </p:ext>
    </p:extLst>
  </p:cSld>
  <p:clrMapOvr>
    <a:masterClrMapping/>
  </p:clrMapOvr>
  <p:transition spd="med">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279456"/>
            <a:ext cx="10816237" cy="563458"/>
          </a:xfrm>
          <a:prstGeom prst="rect">
            <a:avLst/>
          </a:prstGeom>
        </p:spPr>
        <p:txBody>
          <a:bodyPr lIns="192024"/>
          <a:lstStyle>
            <a:lvl1pPr marL="0" indent="0">
              <a:buNone/>
              <a:defRPr lang="en-US" sz="2353"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330"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21788007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09580304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4" name="Rectangle 3"/>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824719721"/>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6" name="Rectangle 5"/>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29594229"/>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922114521"/>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5"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213788" cy="6858623"/>
          </a:xfrm>
          <a:prstGeom prst="rect">
            <a:avLst/>
          </a:prstGeom>
        </p:spPr>
      </p:pic>
    </p:spTree>
    <p:extLst>
      <p:ext uri="{BB962C8B-B14F-4D97-AF65-F5344CB8AC3E}">
        <p14:creationId xmlns:p14="http://schemas.microsoft.com/office/powerpoint/2010/main" val="2647739884"/>
      </p:ext>
    </p:extLst>
  </p:cSld>
  <p:clrMapOvr>
    <a:masterClrMapping/>
  </p:clrMapOvr>
  <p:transition spd="med">
    <p:wipe dir="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52748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2EF9CB-7018-4B16-8CF9-81D24A3D2AF0}" type="datetimeFigureOut">
              <a:rPr lang="en-US" smtClean="0"/>
              <a:t>7/13/17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24366205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2"/>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794498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28497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5" y="1447804"/>
            <a:ext cx="11155093" cy="2089751"/>
          </a:xfrm>
        </p:spPr>
        <p:txBody>
          <a:bodyPr/>
          <a:lstStyle>
            <a:lvl1pPr marL="0" indent="0">
              <a:buNone/>
              <a:defRPr sz="3234">
                <a:gradFill>
                  <a:gsLst>
                    <a:gs pos="1250">
                      <a:srgbClr val="000000"/>
                    </a:gs>
                    <a:gs pos="100000">
                      <a:srgbClr val="000000"/>
                    </a:gs>
                  </a:gsLst>
                  <a:lin ang="5400000" scaled="0"/>
                </a:gradFill>
                <a:latin typeface="Consolas" pitchFamily="49" charset="0"/>
                <a:cs typeface="Consolas" pitchFamily="49" charset="0"/>
              </a:defRPr>
            </a:lvl1pPr>
            <a:lvl2pPr marL="33966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9"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2"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9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04374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9"/>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90"/>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335118379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8">
                <a:gradFill>
                  <a:gsLst>
                    <a:gs pos="100000">
                      <a:schemeClr val="tx2"/>
                    </a:gs>
                    <a:gs pos="0">
                      <a:schemeClr val="tx2"/>
                    </a:gs>
                  </a:gsLst>
                  <a:lin ang="5400000" scaled="0"/>
                </a:gradFill>
                <a:latin typeface="+mj-lt"/>
              </a:defRPr>
            </a:lvl1pPr>
            <a:lvl2pPr marL="0" indent="0">
              <a:buNone/>
              <a:defRPr sz="1961"/>
            </a:lvl2pPr>
            <a:lvl3pPr marL="233319" indent="0">
              <a:buNone/>
              <a:defRPr sz="1961"/>
            </a:lvl3pPr>
            <a:lvl4pPr marL="457114" indent="0">
              <a:buNone/>
              <a:defRPr sz="1961"/>
            </a:lvl4pPr>
            <a:lvl5pPr marL="693607"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8"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1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28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258"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6786" y="6593600"/>
            <a:ext cx="3858429" cy="16575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7"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2179268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315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2EF9CB-7018-4B16-8CF9-81D24A3D2AF0}" type="datetimeFigureOut">
              <a:rPr lang="en-US" smtClean="0"/>
              <a:t>7/13/17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24297406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slideLayout" Target="../slideLayouts/slideLayout34.xml"/><Relationship Id="rId24" Type="http://schemas.openxmlformats.org/officeDocument/2006/relationships/slideLayout" Target="../slideLayouts/slideLayout35.xml"/><Relationship Id="rId25" Type="http://schemas.openxmlformats.org/officeDocument/2006/relationships/slideLayout" Target="../slideLayouts/slideLayout36.xml"/><Relationship Id="rId26" Type="http://schemas.openxmlformats.org/officeDocument/2006/relationships/slideLayout" Target="../slideLayouts/slideLayout37.xml"/><Relationship Id="rId27" Type="http://schemas.openxmlformats.org/officeDocument/2006/relationships/slideLayout" Target="../slideLayouts/slideLayout38.xml"/><Relationship Id="rId28" Type="http://schemas.openxmlformats.org/officeDocument/2006/relationships/slideLayout" Target="../slideLayouts/slideLayout39.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30" Type="http://schemas.openxmlformats.org/officeDocument/2006/relationships/slideLayout" Target="../slideLayouts/slideLayout41.xml"/><Relationship Id="rId31" Type="http://schemas.openxmlformats.org/officeDocument/2006/relationships/slideLayout" Target="../slideLayouts/slideLayout42.xml"/><Relationship Id="rId32" Type="http://schemas.openxmlformats.org/officeDocument/2006/relationships/theme" Target="../theme/theme2.xml"/><Relationship Id="rId9" Type="http://schemas.openxmlformats.org/officeDocument/2006/relationships/slideLayout" Target="../slideLayouts/slideLayout20.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3" Type="http://schemas.openxmlformats.org/officeDocument/2006/relationships/image" Target="../media/image1.png"/><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1.xml"/><Relationship Id="rId20" Type="http://schemas.openxmlformats.org/officeDocument/2006/relationships/slideLayout" Target="../slideLayouts/slideLayout62.xml"/><Relationship Id="rId21" Type="http://schemas.openxmlformats.org/officeDocument/2006/relationships/slideLayout" Target="../slideLayouts/slideLayout63.xml"/><Relationship Id="rId22" Type="http://schemas.openxmlformats.org/officeDocument/2006/relationships/slideLayout" Target="../slideLayouts/slideLayout64.xml"/><Relationship Id="rId23" Type="http://schemas.openxmlformats.org/officeDocument/2006/relationships/slideLayout" Target="../slideLayouts/slideLayout65.xml"/><Relationship Id="rId24" Type="http://schemas.openxmlformats.org/officeDocument/2006/relationships/slideLayout" Target="../slideLayouts/slideLayout66.xml"/><Relationship Id="rId25" Type="http://schemas.openxmlformats.org/officeDocument/2006/relationships/slideLayout" Target="../slideLayouts/slideLayout67.xml"/><Relationship Id="rId26" Type="http://schemas.openxmlformats.org/officeDocument/2006/relationships/slideLayout" Target="../slideLayouts/slideLayout68.xml"/><Relationship Id="rId27" Type="http://schemas.openxmlformats.org/officeDocument/2006/relationships/slideLayout" Target="../slideLayouts/slideLayout69.xml"/><Relationship Id="rId28" Type="http://schemas.openxmlformats.org/officeDocument/2006/relationships/slideLayout" Target="../slideLayouts/slideLayout70.xml"/><Relationship Id="rId29" Type="http://schemas.openxmlformats.org/officeDocument/2006/relationships/theme" Target="../theme/theme3.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Relationship Id="rId19" Type="http://schemas.openxmlformats.org/officeDocument/2006/relationships/slideLayout" Target="../slideLayouts/slideLayout61.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9.xml"/><Relationship Id="rId20" Type="http://schemas.openxmlformats.org/officeDocument/2006/relationships/image" Target="../media/image8.emf"/><Relationship Id="rId21" Type="http://schemas.openxmlformats.org/officeDocument/2006/relationships/image" Target="../media/image9.png"/><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Relationship Id="rId15" Type="http://schemas.openxmlformats.org/officeDocument/2006/relationships/slideLayout" Target="../slideLayouts/slideLayout85.xml"/><Relationship Id="rId16" Type="http://schemas.openxmlformats.org/officeDocument/2006/relationships/theme" Target="../theme/theme4.xml"/><Relationship Id="rId17" Type="http://schemas.openxmlformats.org/officeDocument/2006/relationships/vmlDrawing" Target="../drawings/vmlDrawing1.vml"/><Relationship Id="rId18" Type="http://schemas.openxmlformats.org/officeDocument/2006/relationships/tags" Target="../tags/tag1.xml"/><Relationship Id="rId19" Type="http://schemas.openxmlformats.org/officeDocument/2006/relationships/oleObject" Target="../embeddings/oleObject1.bin"/><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EF9CB-7018-4B16-8CF9-81D24A3D2AF0}" type="datetimeFigureOut">
              <a:rPr lang="en-US" smtClean="0"/>
              <a:t>7/13/17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503203-A707-424C-BE86-8D7F93192ED9}" type="slidenum">
              <a:rPr lang="en-US" smtClean="0"/>
              <a:t>‹#›</a:t>
            </a:fld>
            <a:endParaRPr lang="en-US"/>
          </a:p>
        </p:txBody>
      </p:sp>
    </p:spTree>
    <p:extLst>
      <p:ext uri="{BB962C8B-B14F-4D97-AF65-F5344CB8AC3E}">
        <p14:creationId xmlns:p14="http://schemas.microsoft.com/office/powerpoint/2010/main" val="1756708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87911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8" r:id="rId27"/>
    <p:sldLayoutId id="2147483689" r:id="rId28"/>
    <p:sldLayoutId id="2147483690" r:id="rId29"/>
    <p:sldLayoutId id="2147483691" r:id="rId30"/>
    <p:sldLayoutId id="2147483692" r:id="rId31"/>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3736318"/>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8"/>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7" name="think-cell Slide" r:id="rId19" imgW="377" imgH="377" progId="TCLayout.ActiveDocument.1">
                  <p:embed/>
                </p:oleObj>
              </mc:Choice>
              <mc:Fallback>
                <p:oleObj name="think-cell Slide" r:id="rId19" imgW="377" imgH="377" progId="TCLayout.ActiveDocument.1">
                  <p:embed/>
                  <p:pic>
                    <p:nvPicPr>
                      <p:cNvPr id="4" name="Object 3" hidden="1"/>
                      <p:cNvPicPr/>
                      <p:nvPr/>
                    </p:nvPicPr>
                    <p:blipFill>
                      <a:blip r:embed="rId20"/>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40" y="1279456"/>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143794849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Lst>
  <p:transition>
    <p:fade/>
  </p:transition>
  <p:hf hdr="0" ftr="0" dt="0"/>
  <p:txStyles>
    <p:titleStyle>
      <a:lvl1pPr algn="l" defTabSz="913330" rtl="0" eaLnBrk="1" fontAlgn="base" hangingPunct="1">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1" fontAlgn="base" hangingPunct="1">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18.png"/><Relationship Id="rId1" Type="http://schemas.openxmlformats.org/officeDocument/2006/relationships/slideLayout" Target="../slideLayouts/slideLayout75.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75.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Spark on HDInsight</a:t>
            </a:r>
            <a:br>
              <a:rPr lang="en-US" sz="4705" dirty="0"/>
            </a:br>
            <a:r>
              <a:rPr lang="en-US" sz="4705" dirty="0" err="1">
                <a:solidFill>
                  <a:srgbClr val="FFCC00"/>
                </a:solidFill>
              </a:rPr>
              <a:t>SparkML</a:t>
            </a:r>
            <a:endParaRPr lang="en-US" sz="4705" dirty="0">
              <a:solidFill>
                <a:srgbClr val="FFCC00"/>
              </a:solidFill>
            </a:endParaRP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213882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Types of Pipeline Stages</a:t>
            </a:r>
            <a:endParaRPr lang="en-US" dirty="0"/>
          </a:p>
        </p:txBody>
      </p:sp>
      <p:pic>
        <p:nvPicPr>
          <p:cNvPr id="3" name="Picture 2"/>
          <p:cNvPicPr>
            <a:picLocks noChangeAspect="1"/>
          </p:cNvPicPr>
          <p:nvPr/>
        </p:nvPicPr>
        <p:blipFill>
          <a:blip r:embed="rId2"/>
          <a:stretch>
            <a:fillRect/>
          </a:stretch>
        </p:blipFill>
        <p:spPr>
          <a:xfrm>
            <a:off x="1511300" y="1663700"/>
            <a:ext cx="9169400" cy="3530600"/>
          </a:xfrm>
          <a:prstGeom prst="rect">
            <a:avLst/>
          </a:prstGeom>
        </p:spPr>
      </p:pic>
    </p:spTree>
    <p:extLst>
      <p:ext uri="{BB962C8B-B14F-4D97-AF65-F5344CB8AC3E}">
        <p14:creationId xmlns:p14="http://schemas.microsoft.com/office/powerpoint/2010/main" val="1367863706"/>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Pipelines are Estimators</a:t>
            </a:r>
            <a:endParaRPr lang="en-US" dirty="0"/>
          </a:p>
        </p:txBody>
      </p:sp>
      <p:pic>
        <p:nvPicPr>
          <p:cNvPr id="3" name="Picture 2"/>
          <p:cNvPicPr>
            <a:picLocks noChangeAspect="1"/>
          </p:cNvPicPr>
          <p:nvPr/>
        </p:nvPicPr>
        <p:blipFill>
          <a:blip r:embed="rId2"/>
          <a:stretch>
            <a:fillRect/>
          </a:stretch>
        </p:blipFill>
        <p:spPr>
          <a:xfrm>
            <a:off x="1473200" y="1511300"/>
            <a:ext cx="9245600" cy="3835400"/>
          </a:xfrm>
          <a:prstGeom prst="rect">
            <a:avLst/>
          </a:prstGeom>
        </p:spPr>
      </p:pic>
    </p:spTree>
    <p:extLst>
      <p:ext uri="{BB962C8B-B14F-4D97-AF65-F5344CB8AC3E}">
        <p14:creationId xmlns:p14="http://schemas.microsoft.com/office/powerpoint/2010/main" val="624965426"/>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Pipelines are also Transformers</a:t>
            </a:r>
            <a:endParaRPr lang="en-US" dirty="0"/>
          </a:p>
        </p:txBody>
      </p:sp>
      <p:pic>
        <p:nvPicPr>
          <p:cNvPr id="3" name="Picture 2"/>
          <p:cNvPicPr>
            <a:picLocks noChangeAspect="1"/>
          </p:cNvPicPr>
          <p:nvPr/>
        </p:nvPicPr>
        <p:blipFill rotWithShape="1">
          <a:blip r:embed="rId2"/>
          <a:srcRect l="729"/>
          <a:stretch/>
        </p:blipFill>
        <p:spPr>
          <a:xfrm>
            <a:off x="1449834" y="1454702"/>
            <a:ext cx="9291707" cy="3975100"/>
          </a:xfrm>
          <a:prstGeom prst="rect">
            <a:avLst/>
          </a:prstGeom>
        </p:spPr>
      </p:pic>
    </p:spTree>
    <p:extLst>
      <p:ext uri="{BB962C8B-B14F-4D97-AF65-F5344CB8AC3E}">
        <p14:creationId xmlns:p14="http://schemas.microsoft.com/office/powerpoint/2010/main" val="343915985"/>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ML: Transformer (</a:t>
            </a:r>
            <a:r>
              <a:rPr lang="en-US" dirty="0" err="1"/>
              <a:t>featurizer</a:t>
            </a:r>
            <a:r>
              <a:rPr lang="en-US" dirty="0"/>
              <a:t>)</a:t>
            </a:r>
          </a:p>
        </p:txBody>
      </p:sp>
      <p:sp>
        <p:nvSpPr>
          <p:cNvPr id="3" name="TextBox 2"/>
          <p:cNvSpPr txBox="1"/>
          <p:nvPr/>
        </p:nvSpPr>
        <p:spPr>
          <a:xfrm>
            <a:off x="689429" y="1451429"/>
            <a:ext cx="10900228" cy="4811485"/>
          </a:xfrm>
          <a:prstGeom prst="rect">
            <a:avLst/>
          </a:prstGeom>
          <a:noFill/>
        </p:spPr>
        <p:txBody>
          <a:bodyPr wrap="square" lIns="182880" tIns="146304" rIns="182880" bIns="146304" rtlCol="0">
            <a:noAutofit/>
          </a:bodyPr>
          <a:lstStyle/>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A </a:t>
            </a:r>
            <a:r>
              <a:rPr lang="en-US" sz="3200" i="1" dirty="0">
                <a:gradFill>
                  <a:gsLst>
                    <a:gs pos="2917">
                      <a:schemeClr val="tx1"/>
                    </a:gs>
                    <a:gs pos="30000">
                      <a:schemeClr val="tx1"/>
                    </a:gs>
                  </a:gsLst>
                  <a:lin ang="5400000" scaled="0"/>
                </a:gradFill>
                <a:latin typeface="+mj-lt"/>
              </a:rPr>
              <a:t>Transformer</a:t>
            </a:r>
            <a:r>
              <a:rPr lang="en-US" sz="3200" dirty="0">
                <a:gradFill>
                  <a:gsLst>
                    <a:gs pos="2917">
                      <a:schemeClr val="tx1"/>
                    </a:gs>
                    <a:gs pos="30000">
                      <a:schemeClr val="tx1"/>
                    </a:gs>
                  </a:gsLst>
                  <a:lin ang="5400000" scaled="0"/>
                </a:gradFill>
                <a:latin typeface="+mj-lt"/>
              </a:rPr>
              <a:t> is a class which transforms one </a:t>
            </a:r>
            <a:r>
              <a:rPr lang="en-US" sz="3200" dirty="0" err="1">
                <a:gradFill>
                  <a:gsLst>
                    <a:gs pos="2917">
                      <a:schemeClr val="tx1"/>
                    </a:gs>
                    <a:gs pos="30000">
                      <a:schemeClr val="tx1"/>
                    </a:gs>
                  </a:gsLst>
                  <a:lin ang="5400000" scaled="0"/>
                </a:gradFill>
                <a:latin typeface="+mj-lt"/>
              </a:rPr>
              <a:t>DataFrame</a:t>
            </a:r>
            <a:r>
              <a:rPr lang="en-US" sz="3200" dirty="0">
                <a:gradFill>
                  <a:gsLst>
                    <a:gs pos="2917">
                      <a:schemeClr val="tx1"/>
                    </a:gs>
                    <a:gs pos="30000">
                      <a:schemeClr val="tx1"/>
                    </a:gs>
                  </a:gsLst>
                  <a:lin ang="5400000" scaled="0"/>
                </a:gradFill>
                <a:latin typeface="+mj-lt"/>
              </a:rPr>
              <a:t> to another</a:t>
            </a:r>
          </a:p>
          <a:p>
            <a:pPr marL="914400" lvl="1"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Stateless</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A transform implements </a:t>
            </a:r>
            <a:r>
              <a:rPr lang="en-US" sz="3200" dirty="0">
                <a:gradFill>
                  <a:gsLst>
                    <a:gs pos="2917">
                      <a:schemeClr val="tx1"/>
                    </a:gs>
                    <a:gs pos="30000">
                      <a:schemeClr val="tx1"/>
                    </a:gs>
                  </a:gsLst>
                  <a:lin ang="5400000" scaled="0"/>
                </a:gradFill>
                <a:latin typeface="Consolas" panose="020B0609020204030204" pitchFamily="49" charset="0"/>
              </a:rPr>
              <a:t>transform()</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Examples:</a:t>
            </a:r>
          </a:p>
          <a:p>
            <a:pPr marL="914400" lvl="1" indent="-457200">
              <a:lnSpc>
                <a:spcPct val="90000"/>
              </a:lnSpc>
              <a:spcAft>
                <a:spcPts val="600"/>
              </a:spcAft>
              <a:buFont typeface="Arial" panose="020B0604020202020204" pitchFamily="34" charset="0"/>
              <a:buChar char="•"/>
            </a:pPr>
            <a:r>
              <a:rPr lang="en-US" sz="3200" dirty="0" err="1">
                <a:gradFill>
                  <a:gsLst>
                    <a:gs pos="2917">
                      <a:schemeClr val="tx1"/>
                    </a:gs>
                    <a:gs pos="30000">
                      <a:schemeClr val="tx1"/>
                    </a:gs>
                  </a:gsLst>
                  <a:lin ang="5400000" scaled="0"/>
                </a:gradFill>
                <a:latin typeface="Consolas" panose="020B0609020204030204" pitchFamily="49" charset="0"/>
              </a:rPr>
              <a:t>HasingTF</a:t>
            </a:r>
            <a:endParaRPr lang="en-US" sz="3200" dirty="0">
              <a:gradFill>
                <a:gsLst>
                  <a:gs pos="2917">
                    <a:schemeClr val="tx1"/>
                  </a:gs>
                  <a:gs pos="30000">
                    <a:schemeClr val="tx1"/>
                  </a:gs>
                </a:gsLst>
                <a:lin ang="5400000" scaled="0"/>
              </a:gradFill>
              <a:latin typeface="Consolas" panose="020B0609020204030204" pitchFamily="49" charset="0"/>
            </a:endParaRPr>
          </a:p>
          <a:p>
            <a:pPr marL="914400" lvl="1" indent="-457200">
              <a:lnSpc>
                <a:spcPct val="90000"/>
              </a:lnSpc>
              <a:spcAft>
                <a:spcPts val="600"/>
              </a:spcAft>
              <a:buFont typeface="Arial" panose="020B0604020202020204" pitchFamily="34" charset="0"/>
              <a:buChar char="•"/>
            </a:pPr>
            <a:r>
              <a:rPr lang="en-US" sz="3200" dirty="0" err="1">
                <a:gradFill>
                  <a:gsLst>
                    <a:gs pos="2917">
                      <a:schemeClr val="tx1"/>
                    </a:gs>
                    <a:gs pos="30000">
                      <a:schemeClr val="tx1"/>
                    </a:gs>
                  </a:gsLst>
                  <a:lin ang="5400000" scaled="0"/>
                </a:gradFill>
                <a:latin typeface="Consolas" panose="020B0609020204030204" pitchFamily="49" charset="0"/>
              </a:rPr>
              <a:t>Bucketizer</a:t>
            </a:r>
            <a:endParaRPr lang="en-US" sz="3200" dirty="0">
              <a:gradFill>
                <a:gsLst>
                  <a:gs pos="2917">
                    <a:schemeClr val="tx1"/>
                  </a:gs>
                  <a:gs pos="30000">
                    <a:schemeClr val="tx1"/>
                  </a:gs>
                </a:gsLst>
                <a:lin ang="5400000" scaled="0"/>
              </a:gradFill>
              <a:latin typeface="Consolas" panose="020B0609020204030204" pitchFamily="49" charset="0"/>
            </a:endParaRPr>
          </a:p>
          <a:p>
            <a:pPr marL="914400" lvl="1" indent="-457200">
              <a:lnSpc>
                <a:spcPct val="90000"/>
              </a:lnSpc>
              <a:spcAft>
                <a:spcPts val="600"/>
              </a:spcAft>
              <a:buFont typeface="Arial" panose="020B0604020202020204" pitchFamily="34" charset="0"/>
              <a:buChar char="•"/>
            </a:pPr>
            <a:r>
              <a:rPr lang="en-US" sz="3200" dirty="0" err="1">
                <a:gradFill>
                  <a:gsLst>
                    <a:gs pos="2917">
                      <a:schemeClr val="tx1"/>
                    </a:gs>
                    <a:gs pos="30000">
                      <a:schemeClr val="tx1"/>
                    </a:gs>
                  </a:gsLst>
                  <a:lin ang="5400000" scaled="0"/>
                </a:gradFill>
                <a:latin typeface="Consolas" panose="020B0609020204030204" pitchFamily="49" charset="0"/>
              </a:rPr>
              <a:t>Binarizer</a:t>
            </a:r>
            <a:endParaRPr lang="en-US" sz="3200" dirty="0">
              <a:gradFill>
                <a:gsLst>
                  <a:gs pos="2917">
                    <a:schemeClr val="tx1"/>
                  </a:gs>
                  <a:gs pos="30000">
                    <a:schemeClr val="tx1"/>
                  </a:gs>
                </a:gsLst>
                <a:lin ang="5400000" scaled="0"/>
              </a:gradFill>
              <a:latin typeface="Consolas" panose="020B0609020204030204" pitchFamily="49" charset="0"/>
            </a:endParaRPr>
          </a:p>
          <a:p>
            <a:pPr marL="914400" lvl="1" indent="-457200">
              <a:lnSpc>
                <a:spcPct val="90000"/>
              </a:lnSpc>
              <a:spcAft>
                <a:spcPts val="600"/>
              </a:spcAft>
              <a:buFont typeface="Arial" panose="020B0604020202020204" pitchFamily="34" charset="0"/>
              <a:buChar char="•"/>
            </a:pPr>
            <a:r>
              <a:rPr lang="en-US" sz="3200" dirty="0" err="1">
                <a:gradFill>
                  <a:gsLst>
                    <a:gs pos="2917">
                      <a:schemeClr val="tx1"/>
                    </a:gs>
                    <a:gs pos="30000">
                      <a:schemeClr val="tx1"/>
                    </a:gs>
                  </a:gsLst>
                  <a:lin ang="5400000" scaled="0"/>
                </a:gradFill>
                <a:latin typeface="Consolas" panose="020B0609020204030204" pitchFamily="49" charset="0"/>
              </a:rPr>
              <a:t>PipelineModel</a:t>
            </a:r>
            <a:endParaRPr lang="en-US" sz="3200" dirty="0">
              <a:gradFill>
                <a:gsLst>
                  <a:gs pos="2917">
                    <a:schemeClr val="tx1"/>
                  </a:gs>
                  <a:gs pos="30000">
                    <a:schemeClr val="tx1"/>
                  </a:gs>
                </a:gsLst>
                <a:lin ang="5400000" scaled="0"/>
              </a:gradFill>
              <a:latin typeface="Consolas" panose="020B0609020204030204" pitchFamily="49" charset="0"/>
            </a:endParaRPr>
          </a:p>
        </p:txBody>
      </p:sp>
    </p:spTree>
    <p:extLst>
      <p:ext uri="{BB962C8B-B14F-4D97-AF65-F5344CB8AC3E}">
        <p14:creationId xmlns:p14="http://schemas.microsoft.com/office/powerpoint/2010/main" val="453898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ML: Estimator</a:t>
            </a:r>
          </a:p>
        </p:txBody>
      </p:sp>
      <p:sp>
        <p:nvSpPr>
          <p:cNvPr id="3" name="TextBox 2"/>
          <p:cNvSpPr txBox="1"/>
          <p:nvPr/>
        </p:nvSpPr>
        <p:spPr>
          <a:xfrm>
            <a:off x="689429" y="1451429"/>
            <a:ext cx="10900228" cy="4811485"/>
          </a:xfrm>
          <a:prstGeom prst="rect">
            <a:avLst/>
          </a:prstGeom>
          <a:noFill/>
        </p:spPr>
        <p:txBody>
          <a:bodyPr wrap="square" lIns="182880" tIns="146304" rIns="182880" bIns="146304" rtlCol="0">
            <a:noAutofit/>
          </a:bodyPr>
          <a:lstStyle/>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An </a:t>
            </a:r>
            <a:r>
              <a:rPr lang="en-US" sz="3200" i="1" dirty="0">
                <a:gradFill>
                  <a:gsLst>
                    <a:gs pos="2917">
                      <a:schemeClr val="tx1"/>
                    </a:gs>
                    <a:gs pos="30000">
                      <a:schemeClr val="tx1"/>
                    </a:gs>
                  </a:gsLst>
                  <a:lin ang="5400000" scaled="0"/>
                </a:gradFill>
                <a:latin typeface="+mj-lt"/>
              </a:rPr>
              <a:t>Estimator</a:t>
            </a:r>
            <a:r>
              <a:rPr lang="en-US" sz="3200" dirty="0">
                <a:gradFill>
                  <a:gsLst>
                    <a:gs pos="2917">
                      <a:schemeClr val="tx1"/>
                    </a:gs>
                    <a:gs pos="30000">
                      <a:schemeClr val="tx1"/>
                    </a:gs>
                  </a:gsLst>
                  <a:lin ang="5400000" scaled="0"/>
                </a:gradFill>
                <a:latin typeface="+mj-lt"/>
              </a:rPr>
              <a:t> is a class which takes a </a:t>
            </a:r>
            <a:r>
              <a:rPr lang="en-US" sz="3200" dirty="0" err="1">
                <a:gradFill>
                  <a:gsLst>
                    <a:gs pos="2917">
                      <a:schemeClr val="tx1"/>
                    </a:gs>
                    <a:gs pos="30000">
                      <a:schemeClr val="tx1"/>
                    </a:gs>
                  </a:gsLst>
                  <a:lin ang="5400000" scaled="0"/>
                </a:gradFill>
                <a:latin typeface="+mj-lt"/>
              </a:rPr>
              <a:t>DataFrame</a:t>
            </a:r>
            <a:r>
              <a:rPr lang="en-US" sz="3200" dirty="0">
                <a:gradFill>
                  <a:gsLst>
                    <a:gs pos="2917">
                      <a:schemeClr val="tx1"/>
                    </a:gs>
                    <a:gs pos="30000">
                      <a:schemeClr val="tx1"/>
                    </a:gs>
                  </a:gsLst>
                  <a:lin ang="5400000" scaled="0"/>
                </a:gradFill>
                <a:latin typeface="+mj-lt"/>
              </a:rPr>
              <a:t> and produce a </a:t>
            </a:r>
            <a:r>
              <a:rPr lang="en-US" sz="3200" i="1" dirty="0">
                <a:gradFill>
                  <a:gsLst>
                    <a:gs pos="2917">
                      <a:schemeClr val="tx1"/>
                    </a:gs>
                    <a:gs pos="30000">
                      <a:schemeClr val="tx1"/>
                    </a:gs>
                  </a:gsLst>
                  <a:lin ang="5400000" scaled="0"/>
                </a:gradFill>
                <a:latin typeface="+mj-lt"/>
              </a:rPr>
              <a:t>Transformer</a:t>
            </a:r>
            <a:endParaRPr lang="en-US" sz="32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An estimator implements </a:t>
            </a:r>
            <a:r>
              <a:rPr lang="en-US" sz="3200" dirty="0">
                <a:gradFill>
                  <a:gsLst>
                    <a:gs pos="2917">
                      <a:schemeClr val="tx1"/>
                    </a:gs>
                    <a:gs pos="30000">
                      <a:schemeClr val="tx1"/>
                    </a:gs>
                  </a:gsLst>
                  <a:lin ang="5400000" scaled="0"/>
                </a:gradFill>
                <a:latin typeface="Consolas" panose="020B0609020204030204" pitchFamily="49" charset="0"/>
              </a:rPr>
              <a:t>fit()</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Examples:</a:t>
            </a:r>
          </a:p>
          <a:p>
            <a:pPr marL="914400" lvl="1"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Consolas" panose="020B0609020204030204" pitchFamily="49" charset="0"/>
              </a:rPr>
              <a:t>IDF</a:t>
            </a:r>
          </a:p>
          <a:p>
            <a:pPr marL="914400" lvl="1" indent="-457200">
              <a:lnSpc>
                <a:spcPct val="90000"/>
              </a:lnSpc>
              <a:spcAft>
                <a:spcPts val="600"/>
              </a:spcAft>
              <a:buFont typeface="Arial" panose="020B0604020202020204" pitchFamily="34" charset="0"/>
              <a:buChar char="•"/>
            </a:pPr>
            <a:r>
              <a:rPr lang="en-US" sz="3200" dirty="0" err="1">
                <a:gradFill>
                  <a:gsLst>
                    <a:gs pos="2917">
                      <a:schemeClr val="tx1"/>
                    </a:gs>
                    <a:gs pos="30000">
                      <a:schemeClr val="tx1"/>
                    </a:gs>
                  </a:gsLst>
                  <a:lin ang="5400000" scaled="0"/>
                </a:gradFill>
                <a:latin typeface="Consolas" panose="020B0609020204030204" pitchFamily="49" charset="0"/>
              </a:rPr>
              <a:t>CrossValidator</a:t>
            </a:r>
            <a:endParaRPr lang="en-US" sz="3200" dirty="0">
              <a:gradFill>
                <a:gsLst>
                  <a:gs pos="2917">
                    <a:schemeClr val="tx1"/>
                  </a:gs>
                  <a:gs pos="30000">
                    <a:schemeClr val="tx1"/>
                  </a:gs>
                </a:gsLst>
                <a:lin ang="5400000" scaled="0"/>
              </a:gradFill>
              <a:latin typeface="Consolas" panose="020B0609020204030204" pitchFamily="49" charset="0"/>
            </a:endParaRPr>
          </a:p>
          <a:p>
            <a:pPr marL="914400" lvl="1" indent="-457200">
              <a:lnSpc>
                <a:spcPct val="90000"/>
              </a:lnSpc>
              <a:spcAft>
                <a:spcPts val="600"/>
              </a:spcAft>
              <a:buFont typeface="Arial" panose="020B0604020202020204" pitchFamily="34" charset="0"/>
              <a:buChar char="•"/>
            </a:pPr>
            <a:r>
              <a:rPr lang="en-US" sz="3200" dirty="0" err="1">
                <a:gradFill>
                  <a:gsLst>
                    <a:gs pos="2917">
                      <a:schemeClr val="tx1"/>
                    </a:gs>
                    <a:gs pos="30000">
                      <a:schemeClr val="tx1"/>
                    </a:gs>
                  </a:gsLst>
                  <a:lin ang="5400000" scaled="0"/>
                </a:gradFill>
                <a:latin typeface="Consolas" panose="020B0609020204030204" pitchFamily="49" charset="0"/>
              </a:rPr>
              <a:t>MultilayerPerceptronClassifier</a:t>
            </a:r>
            <a:endParaRPr lang="en-US" sz="3200" dirty="0">
              <a:gradFill>
                <a:gsLst>
                  <a:gs pos="2917">
                    <a:schemeClr val="tx1"/>
                  </a:gs>
                  <a:gs pos="30000">
                    <a:schemeClr val="tx1"/>
                  </a:gs>
                </a:gsLst>
                <a:lin ang="5400000" scaled="0"/>
              </a:gradFill>
              <a:latin typeface="Consolas" panose="020B0609020204030204" pitchFamily="49" charset="0"/>
            </a:endParaRPr>
          </a:p>
        </p:txBody>
      </p:sp>
    </p:spTree>
    <p:extLst>
      <p:ext uri="{BB962C8B-B14F-4D97-AF65-F5344CB8AC3E}">
        <p14:creationId xmlns:p14="http://schemas.microsoft.com/office/powerpoint/2010/main" val="2696256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ML Pipelines</a:t>
            </a:r>
          </a:p>
        </p:txBody>
      </p:sp>
      <p:sp>
        <p:nvSpPr>
          <p:cNvPr id="3" name="TextBox 2"/>
          <p:cNvSpPr txBox="1"/>
          <p:nvPr/>
        </p:nvSpPr>
        <p:spPr>
          <a:xfrm>
            <a:off x="689429" y="1451429"/>
            <a:ext cx="11233022" cy="5017634"/>
          </a:xfrm>
          <a:prstGeom prst="rect">
            <a:avLst/>
          </a:prstGeom>
          <a:noFill/>
        </p:spPr>
        <p:txBody>
          <a:bodyPr wrap="square" lIns="182880" tIns="146304" rIns="182880" bIns="146304" rtlCol="0">
            <a:noAutofit/>
          </a:bodyPr>
          <a:lstStyle/>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A </a:t>
            </a:r>
            <a:r>
              <a:rPr lang="en-US" sz="3200" i="1" dirty="0">
                <a:gradFill>
                  <a:gsLst>
                    <a:gs pos="2917">
                      <a:schemeClr val="tx1"/>
                    </a:gs>
                    <a:gs pos="30000">
                      <a:schemeClr val="tx1"/>
                    </a:gs>
                  </a:gsLst>
                  <a:lin ang="5400000" scaled="0"/>
                </a:gradFill>
                <a:latin typeface="+mj-lt"/>
              </a:rPr>
              <a:t>Pipeline</a:t>
            </a:r>
            <a:r>
              <a:rPr lang="en-US" sz="3200" dirty="0">
                <a:gradFill>
                  <a:gsLst>
                    <a:gs pos="2917">
                      <a:schemeClr val="tx1"/>
                    </a:gs>
                    <a:gs pos="30000">
                      <a:schemeClr val="tx1"/>
                    </a:gs>
                  </a:gsLst>
                  <a:lin ang="5400000" scaled="0"/>
                </a:gradFill>
                <a:latin typeface="+mj-lt"/>
              </a:rPr>
              <a:t> is an estimator that contains stages representing a reusable workflow</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The pipeline stages are a mix of estimators and transformers</a:t>
            </a:r>
          </a:p>
          <a:p>
            <a:pPr marL="457200" indent="-457200">
              <a:lnSpc>
                <a:spcPct val="90000"/>
              </a:lnSpc>
              <a:spcAft>
                <a:spcPts val="600"/>
              </a:spcAft>
              <a:buFont typeface="Arial" panose="020B0604020202020204" pitchFamily="34" charset="0"/>
              <a:buChar char="•"/>
            </a:pPr>
            <a:endParaRPr lang="en-US" sz="3200" dirty="0">
              <a:gradFill>
                <a:gsLst>
                  <a:gs pos="2917">
                    <a:schemeClr val="tx1"/>
                  </a:gs>
                  <a:gs pos="30000">
                    <a:schemeClr val="tx1"/>
                  </a:gs>
                </a:gsLst>
                <a:lin ang="5400000" scaled="0"/>
              </a:gradFill>
              <a:latin typeface="+mj-lt"/>
            </a:endParaRPr>
          </a:p>
        </p:txBody>
      </p:sp>
      <p:cxnSp>
        <p:nvCxnSpPr>
          <p:cNvPr id="4" name="Straight Arrow Connector 3"/>
          <p:cNvCxnSpPr/>
          <p:nvPr/>
        </p:nvCxnSpPr>
        <p:spPr>
          <a:xfrm>
            <a:off x="6509652" y="4039311"/>
            <a:ext cx="1012338" cy="12534"/>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7706744" y="3851428"/>
            <a:ext cx="2692400" cy="438367"/>
          </a:xfrm>
          <a:prstGeom prst="roundRect">
            <a:avLst/>
          </a:prstGeom>
          <a:no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r>
              <a:rPr lang="en-US" dirty="0">
                <a:solidFill>
                  <a:schemeClr val="tx1"/>
                </a:solidFill>
                <a:latin typeface="+mj-lt"/>
              </a:rPr>
              <a:t>Train model</a:t>
            </a:r>
          </a:p>
        </p:txBody>
      </p:sp>
      <p:cxnSp>
        <p:nvCxnSpPr>
          <p:cNvPr id="6" name="Straight Arrow Connector 5"/>
          <p:cNvCxnSpPr/>
          <p:nvPr/>
        </p:nvCxnSpPr>
        <p:spPr>
          <a:xfrm flipH="1">
            <a:off x="7115503" y="4426026"/>
            <a:ext cx="1054593" cy="419243"/>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5996477" y="4965903"/>
            <a:ext cx="1710267" cy="434545"/>
          </a:xfrm>
          <a:prstGeom prst="roundRect">
            <a:avLst/>
          </a:prstGeom>
          <a:no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r>
              <a:rPr lang="en-US" dirty="0">
                <a:solidFill>
                  <a:schemeClr val="tx1"/>
                </a:solidFill>
                <a:latin typeface="+mj-lt"/>
              </a:rPr>
              <a:t>Evaluate</a:t>
            </a:r>
          </a:p>
        </p:txBody>
      </p:sp>
      <p:sp>
        <p:nvSpPr>
          <p:cNvPr id="8" name="Rounded Rectangle 7"/>
          <p:cNvSpPr/>
          <p:nvPr/>
        </p:nvSpPr>
        <p:spPr>
          <a:xfrm>
            <a:off x="904686" y="3857002"/>
            <a:ext cx="1813307" cy="438367"/>
          </a:xfrm>
          <a:prstGeom prst="roundRect">
            <a:avLst/>
          </a:prstGeom>
          <a:no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r>
              <a:rPr lang="en-US" dirty="0">
                <a:solidFill>
                  <a:schemeClr val="tx1"/>
                </a:solidFill>
                <a:latin typeface="+mj-lt"/>
              </a:rPr>
              <a:t>Load data</a:t>
            </a:r>
          </a:p>
        </p:txBody>
      </p:sp>
      <p:cxnSp>
        <p:nvCxnSpPr>
          <p:cNvPr id="9" name="Straight Arrow Connector 8"/>
          <p:cNvCxnSpPr/>
          <p:nvPr/>
        </p:nvCxnSpPr>
        <p:spPr>
          <a:xfrm>
            <a:off x="2823675" y="4065380"/>
            <a:ext cx="844435" cy="0"/>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3773792" y="3846196"/>
            <a:ext cx="2692399" cy="438367"/>
          </a:xfrm>
          <a:prstGeom prst="roundRect">
            <a:avLst/>
          </a:prstGeom>
          <a:no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r>
              <a:rPr lang="en-US" dirty="0">
                <a:solidFill>
                  <a:schemeClr val="tx1"/>
                </a:solidFill>
                <a:latin typeface="+mj-lt"/>
              </a:rPr>
              <a:t>Extract features</a:t>
            </a:r>
          </a:p>
        </p:txBody>
      </p:sp>
    </p:spTree>
    <p:extLst>
      <p:ext uri="{BB962C8B-B14F-4D97-AF65-F5344CB8AC3E}">
        <p14:creationId xmlns:p14="http://schemas.microsoft.com/office/powerpoint/2010/main" val="21697687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Complex Multi-Data Source Pipelines</a:t>
            </a:r>
          </a:p>
        </p:txBody>
      </p:sp>
      <p:grpSp>
        <p:nvGrpSpPr>
          <p:cNvPr id="36" name="Group 35"/>
          <p:cNvGrpSpPr/>
          <p:nvPr/>
        </p:nvGrpSpPr>
        <p:grpSpPr>
          <a:xfrm>
            <a:off x="642823" y="1418168"/>
            <a:ext cx="10835332" cy="4262101"/>
            <a:chOff x="61978" y="1069139"/>
            <a:chExt cx="8126499" cy="3196576"/>
          </a:xfrm>
        </p:grpSpPr>
        <p:sp>
          <p:nvSpPr>
            <p:cNvPr id="37" name="Rounded Rectangle 36"/>
            <p:cNvSpPr/>
            <p:nvPr/>
          </p:nvSpPr>
          <p:spPr>
            <a:xfrm>
              <a:off x="6169177" y="1573225"/>
              <a:ext cx="2019300"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Train model 1</a:t>
              </a:r>
            </a:p>
          </p:txBody>
        </p:sp>
        <p:cxnSp>
          <p:nvCxnSpPr>
            <p:cNvPr id="38" name="Straight Arrow Connector 37"/>
            <p:cNvCxnSpPr/>
            <p:nvPr/>
          </p:nvCxnSpPr>
          <p:spPr>
            <a:xfrm>
              <a:off x="7547127" y="3392779"/>
              <a:ext cx="0" cy="28043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Rounded Rectangle 38"/>
            <p:cNvSpPr/>
            <p:nvPr/>
          </p:nvSpPr>
          <p:spPr>
            <a:xfrm>
              <a:off x="6905777" y="3725033"/>
              <a:ext cx="1282700" cy="325909"/>
            </a:xfrm>
            <a:prstGeom prst="roundRect">
              <a:avLst/>
            </a:prstGeom>
            <a:no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Evaluate</a:t>
              </a:r>
            </a:p>
          </p:txBody>
        </p:sp>
        <p:sp>
          <p:nvSpPr>
            <p:cNvPr id="40" name="Rounded Rectangle 39"/>
            <p:cNvSpPr/>
            <p:nvPr/>
          </p:nvSpPr>
          <p:spPr>
            <a:xfrm>
              <a:off x="181357" y="1225110"/>
              <a:ext cx="1544716"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latin typeface="+mj-lt"/>
                </a:rPr>
                <a:t>Datasource</a:t>
              </a:r>
              <a:r>
                <a:rPr lang="en-US" dirty="0">
                  <a:solidFill>
                    <a:schemeClr val="tx1"/>
                  </a:solidFill>
                  <a:latin typeface="+mj-lt"/>
                </a:rPr>
                <a:t> 1</a:t>
              </a:r>
            </a:p>
          </p:txBody>
        </p:sp>
        <p:cxnSp>
          <p:nvCxnSpPr>
            <p:cNvPr id="41" name="Straight Arrow Connector 40"/>
            <p:cNvCxnSpPr>
              <a:stCxn id="40" idx="2"/>
            </p:cNvCxnSpPr>
            <p:nvPr/>
          </p:nvCxnSpPr>
          <p:spPr>
            <a:xfrm>
              <a:off x="953715" y="1553885"/>
              <a:ext cx="62285" cy="358660"/>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2081277" y="1069139"/>
              <a:ext cx="1544716"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latin typeface="+mj-lt"/>
                </a:rPr>
                <a:t>Datasource</a:t>
              </a:r>
              <a:r>
                <a:rPr lang="en-US" dirty="0">
                  <a:solidFill>
                    <a:schemeClr val="tx1"/>
                  </a:solidFill>
                  <a:latin typeface="+mj-lt"/>
                </a:rPr>
                <a:t> 2</a:t>
              </a:r>
            </a:p>
          </p:txBody>
        </p:sp>
        <p:sp>
          <p:nvSpPr>
            <p:cNvPr id="43" name="Rounded Rectangle 42"/>
            <p:cNvSpPr/>
            <p:nvPr/>
          </p:nvSpPr>
          <p:spPr>
            <a:xfrm>
              <a:off x="3625993" y="1583770"/>
              <a:ext cx="1544716"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latin typeface="+mj-lt"/>
                </a:rPr>
                <a:t>Datasource</a:t>
              </a:r>
              <a:r>
                <a:rPr lang="en-US" dirty="0">
                  <a:solidFill>
                    <a:schemeClr val="tx1"/>
                  </a:solidFill>
                  <a:latin typeface="+mj-lt"/>
                </a:rPr>
                <a:t> 3</a:t>
              </a:r>
            </a:p>
          </p:txBody>
        </p:sp>
        <p:cxnSp>
          <p:nvCxnSpPr>
            <p:cNvPr id="44" name="Straight Arrow Connector 43"/>
            <p:cNvCxnSpPr>
              <a:stCxn id="42" idx="2"/>
              <a:endCxn id="46" idx="0"/>
            </p:cNvCxnSpPr>
            <p:nvPr/>
          </p:nvCxnSpPr>
          <p:spPr>
            <a:xfrm>
              <a:off x="2853635" y="1397914"/>
              <a:ext cx="523437" cy="62392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43" idx="1"/>
              <a:endCxn id="46" idx="0"/>
            </p:cNvCxnSpPr>
            <p:nvPr/>
          </p:nvCxnSpPr>
          <p:spPr>
            <a:xfrm flipH="1">
              <a:off x="3377072" y="1748158"/>
              <a:ext cx="248921" cy="273682"/>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6" name="Rounded Rectangle 45"/>
            <p:cNvSpPr/>
            <p:nvPr/>
          </p:nvSpPr>
          <p:spPr>
            <a:xfrm>
              <a:off x="2367422" y="2021840"/>
              <a:ext cx="2019299"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Extract features</a:t>
              </a:r>
            </a:p>
          </p:txBody>
        </p:sp>
        <p:cxnSp>
          <p:nvCxnSpPr>
            <p:cNvPr id="47" name="Straight Arrow Connector 46"/>
            <p:cNvCxnSpPr>
              <a:stCxn id="48" idx="2"/>
            </p:cNvCxnSpPr>
            <p:nvPr/>
          </p:nvCxnSpPr>
          <p:spPr>
            <a:xfrm>
              <a:off x="1071628" y="2244975"/>
              <a:ext cx="654444" cy="467745"/>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Rounded Rectangle 47"/>
            <p:cNvSpPr/>
            <p:nvPr/>
          </p:nvSpPr>
          <p:spPr>
            <a:xfrm>
              <a:off x="61978" y="1916200"/>
              <a:ext cx="2019299"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Extract features</a:t>
              </a:r>
            </a:p>
          </p:txBody>
        </p:sp>
        <p:cxnSp>
          <p:nvCxnSpPr>
            <p:cNvPr id="49" name="Straight Arrow Connector 48"/>
            <p:cNvCxnSpPr>
              <a:stCxn id="46" idx="2"/>
            </p:cNvCxnSpPr>
            <p:nvPr/>
          </p:nvCxnSpPr>
          <p:spPr>
            <a:xfrm flipH="1">
              <a:off x="1726073" y="2350615"/>
              <a:ext cx="1650999" cy="362105"/>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Rounded Rectangle 49"/>
            <p:cNvSpPr/>
            <p:nvPr/>
          </p:nvSpPr>
          <p:spPr>
            <a:xfrm>
              <a:off x="716424" y="2726535"/>
              <a:ext cx="2137211"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Feature transform 1</a:t>
              </a:r>
            </a:p>
          </p:txBody>
        </p:sp>
        <p:sp>
          <p:nvSpPr>
            <p:cNvPr id="51" name="Rounded Rectangle 50"/>
            <p:cNvSpPr/>
            <p:nvPr/>
          </p:nvSpPr>
          <p:spPr>
            <a:xfrm>
              <a:off x="868966" y="3337500"/>
              <a:ext cx="2137211"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Feature transform 2</a:t>
              </a:r>
            </a:p>
          </p:txBody>
        </p:sp>
        <p:sp>
          <p:nvSpPr>
            <p:cNvPr id="52" name="Rounded Rectangle 51"/>
            <p:cNvSpPr/>
            <p:nvPr/>
          </p:nvSpPr>
          <p:spPr>
            <a:xfrm>
              <a:off x="1239861" y="3936940"/>
              <a:ext cx="2137211"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Feature transform 3</a:t>
              </a:r>
            </a:p>
          </p:txBody>
        </p:sp>
        <p:cxnSp>
          <p:nvCxnSpPr>
            <p:cNvPr id="53" name="Straight Arrow Connector 52"/>
            <p:cNvCxnSpPr>
              <a:endCxn id="51" idx="0"/>
            </p:cNvCxnSpPr>
            <p:nvPr/>
          </p:nvCxnSpPr>
          <p:spPr>
            <a:xfrm>
              <a:off x="1734908" y="3042265"/>
              <a:ext cx="202664" cy="295235"/>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2037649" y="3666275"/>
              <a:ext cx="202664" cy="295235"/>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Curved Connector 54"/>
            <p:cNvCxnSpPr>
              <a:stCxn id="52" idx="2"/>
            </p:cNvCxnSpPr>
            <p:nvPr/>
          </p:nvCxnSpPr>
          <p:spPr>
            <a:xfrm rot="5400000" flipH="1" flipV="1">
              <a:off x="2943454" y="1113170"/>
              <a:ext cx="2517557" cy="3787533"/>
            </a:xfrm>
            <a:prstGeom prst="curvedConnector4">
              <a:avLst>
                <a:gd name="adj1" fmla="val -9080"/>
                <a:gd name="adj2" fmla="val 64107"/>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6" name="Rounded Rectangle 55"/>
            <p:cNvSpPr/>
            <p:nvPr/>
          </p:nvSpPr>
          <p:spPr>
            <a:xfrm>
              <a:off x="5709436" y="2186227"/>
              <a:ext cx="2019300"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Train model 2</a:t>
              </a:r>
            </a:p>
          </p:txBody>
        </p:sp>
        <p:cxnSp>
          <p:nvCxnSpPr>
            <p:cNvPr id="57" name="Straight Arrow Connector 56"/>
            <p:cNvCxnSpPr>
              <a:endCxn id="56" idx="1"/>
            </p:cNvCxnSpPr>
            <p:nvPr/>
          </p:nvCxnSpPr>
          <p:spPr>
            <a:xfrm>
              <a:off x="5309386" y="2046009"/>
              <a:ext cx="400050" cy="30460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7728736" y="1940369"/>
              <a:ext cx="259716" cy="1114941"/>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6" idx="2"/>
            </p:cNvCxnSpPr>
            <p:nvPr/>
          </p:nvCxnSpPr>
          <p:spPr>
            <a:xfrm>
              <a:off x="6719086" y="2515002"/>
              <a:ext cx="687554" cy="527263"/>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0" name="Rounded Rectangle 59"/>
            <p:cNvSpPr/>
            <p:nvPr/>
          </p:nvSpPr>
          <p:spPr>
            <a:xfrm>
              <a:off x="6982461" y="3042265"/>
              <a:ext cx="1206016"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Ensemble</a:t>
              </a:r>
            </a:p>
          </p:txBody>
        </p:sp>
      </p:grpSp>
    </p:spTree>
    <p:extLst>
      <p:ext uri="{BB962C8B-B14F-4D97-AF65-F5344CB8AC3E}">
        <p14:creationId xmlns:p14="http://schemas.microsoft.com/office/powerpoint/2010/main" val="4177107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Transformers</a:t>
            </a:r>
            <a:endParaRPr lang="en-US" dirty="0"/>
          </a:p>
        </p:txBody>
      </p:sp>
      <p:pic>
        <p:nvPicPr>
          <p:cNvPr id="3" name="Picture 2"/>
          <p:cNvPicPr>
            <a:picLocks noChangeAspect="1"/>
          </p:cNvPicPr>
          <p:nvPr/>
        </p:nvPicPr>
        <p:blipFill>
          <a:blip r:embed="rId2"/>
          <a:stretch>
            <a:fillRect/>
          </a:stretch>
        </p:blipFill>
        <p:spPr>
          <a:xfrm>
            <a:off x="583095" y="1453873"/>
            <a:ext cx="10418710" cy="4138543"/>
          </a:xfrm>
          <a:prstGeom prst="rect">
            <a:avLst/>
          </a:prstGeom>
        </p:spPr>
      </p:pic>
    </p:spTree>
    <p:extLst>
      <p:ext uri="{BB962C8B-B14F-4D97-AF65-F5344CB8AC3E}">
        <p14:creationId xmlns:p14="http://schemas.microsoft.com/office/powerpoint/2010/main" val="1682583561"/>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 a Classifier on Transformed Data</a:t>
            </a:r>
            <a:endParaRPr lang="en-US" dirty="0"/>
          </a:p>
        </p:txBody>
      </p:sp>
      <p:pic>
        <p:nvPicPr>
          <p:cNvPr id="3" name="Picture 2"/>
          <p:cNvPicPr>
            <a:picLocks noChangeAspect="1"/>
          </p:cNvPicPr>
          <p:nvPr/>
        </p:nvPicPr>
        <p:blipFill>
          <a:blip r:embed="rId2"/>
          <a:stretch>
            <a:fillRect/>
          </a:stretch>
        </p:blipFill>
        <p:spPr>
          <a:xfrm>
            <a:off x="1492250" y="1384300"/>
            <a:ext cx="9207500" cy="4089400"/>
          </a:xfrm>
          <a:prstGeom prst="rect">
            <a:avLst/>
          </a:prstGeom>
        </p:spPr>
      </p:pic>
    </p:spTree>
    <p:extLst>
      <p:ext uri="{BB962C8B-B14F-4D97-AF65-F5344CB8AC3E}">
        <p14:creationId xmlns:p14="http://schemas.microsoft.com/office/powerpoint/2010/main" val="1566527782"/>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 a Classifier on Transformed Data</a:t>
            </a:r>
          </a:p>
        </p:txBody>
      </p:sp>
      <p:pic>
        <p:nvPicPr>
          <p:cNvPr id="3" name="Picture 2"/>
          <p:cNvPicPr>
            <a:picLocks noChangeAspect="1"/>
          </p:cNvPicPr>
          <p:nvPr/>
        </p:nvPicPr>
        <p:blipFill>
          <a:blip r:embed="rId2"/>
          <a:stretch>
            <a:fillRect/>
          </a:stretch>
        </p:blipFill>
        <p:spPr>
          <a:xfrm>
            <a:off x="1523688" y="1675296"/>
            <a:ext cx="9144000" cy="4064000"/>
          </a:xfrm>
          <a:prstGeom prst="rect">
            <a:avLst/>
          </a:prstGeom>
        </p:spPr>
      </p:pic>
    </p:spTree>
    <p:extLst>
      <p:ext uri="{BB962C8B-B14F-4D97-AF65-F5344CB8AC3E}">
        <p14:creationId xmlns:p14="http://schemas.microsoft.com/office/powerpoint/2010/main" val="160106259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2" y="1727554"/>
            <a:ext cx="8385307" cy="1523775"/>
          </a:xfrm>
          <a:prstGeom prst="rect">
            <a:avLst/>
          </a:prstGeom>
        </p:spPr>
        <p:txBody>
          <a:bodyPr vert="horz" wrap="square" lIns="448212"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Bef>
                <a:spcPts val="980"/>
              </a:spcBef>
            </a:pPr>
            <a:r>
              <a:rPr lang="en-US" sz="2353" dirty="0">
                <a:solidFill>
                  <a:srgbClr val="FFFFFF"/>
                </a:solidFill>
                <a:latin typeface="Segoe UI Light"/>
              </a:rPr>
              <a:t>Apache Spark Machine Learning library (</a:t>
            </a:r>
            <a:r>
              <a:rPr lang="en-US" sz="2353" dirty="0" err="1">
                <a:solidFill>
                  <a:srgbClr val="FFFFFF"/>
                </a:solidFill>
                <a:latin typeface="Segoe UI Light"/>
              </a:rPr>
              <a:t>MLlib</a:t>
            </a:r>
            <a:r>
              <a:rPr lang="en-US" sz="2353" dirty="0">
                <a:solidFill>
                  <a:srgbClr val="FFFFFF"/>
                </a:solidFill>
                <a:latin typeface="Segoe UI Light"/>
              </a:rPr>
              <a:t>)</a:t>
            </a:r>
          </a:p>
          <a:p>
            <a:pPr defTabSz="914367">
              <a:lnSpc>
                <a:spcPct val="100000"/>
              </a:lnSpc>
              <a:spcBef>
                <a:spcPts val="980"/>
              </a:spcBef>
            </a:pPr>
            <a:r>
              <a:rPr lang="en-US" sz="2353" dirty="0">
                <a:solidFill>
                  <a:srgbClr val="FFFFFF"/>
                </a:solidFill>
                <a:latin typeface="Segoe UI Light"/>
              </a:rPr>
              <a:t>Distinguishing between </a:t>
            </a:r>
            <a:r>
              <a:rPr lang="en-US" sz="2353" dirty="0" err="1">
                <a:solidFill>
                  <a:srgbClr val="FFFFFF"/>
                </a:solidFill>
                <a:latin typeface="Segoe UI Light"/>
              </a:rPr>
              <a:t>SparkMLLib</a:t>
            </a:r>
            <a:r>
              <a:rPr lang="en-US" sz="2353" dirty="0">
                <a:solidFill>
                  <a:srgbClr val="FFFFFF"/>
                </a:solidFill>
                <a:latin typeface="Segoe UI Light"/>
              </a:rPr>
              <a:t> and Spark ML</a:t>
            </a:r>
          </a:p>
          <a:p>
            <a:pPr defTabSz="914367">
              <a:lnSpc>
                <a:spcPct val="100000"/>
              </a:lnSpc>
              <a:spcBef>
                <a:spcPts val="980"/>
              </a:spcBef>
            </a:pPr>
            <a:r>
              <a:rPr lang="en-US" sz="2353" dirty="0">
                <a:solidFill>
                  <a:srgbClr val="FFFFFF"/>
                </a:solidFill>
                <a:latin typeface="Segoe UI Light"/>
              </a:rPr>
              <a:t>Spark ML Pipelines</a:t>
            </a:r>
          </a:p>
        </p:txBody>
      </p:sp>
      <p:sp>
        <p:nvSpPr>
          <p:cNvPr id="7" name="Title 1"/>
          <p:cNvSpPr txBox="1">
            <a:spLocks/>
          </p:cNvSpPr>
          <p:nvPr/>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4367"/>
            <a:r>
              <a:rPr lang="en-US" sz="4705" spc="-100" dirty="0">
                <a:gradFill>
                  <a:gsLst>
                    <a:gs pos="7080">
                      <a:srgbClr val="FFFFFF"/>
                    </a:gs>
                    <a:gs pos="26000">
                      <a:srgbClr val="FFFFFF"/>
                    </a:gs>
                  </a:gsLst>
                  <a:lin ang="5400000" scaled="0"/>
                </a:gradFill>
              </a:rPr>
              <a:t>Learning objectives</a:t>
            </a:r>
            <a:endParaRPr lang="en-US" sz="4705" spc="-1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Tree>
    <p:extLst>
      <p:ext uri="{BB962C8B-B14F-4D97-AF65-F5344CB8AC3E}">
        <p14:creationId xmlns:p14="http://schemas.microsoft.com/office/powerpoint/2010/main" val="2829064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 that Into Your Pipeline and </a:t>
            </a:r>
            <a:r>
              <a:rPr lang="is-IS" dirty="0" smtClean="0"/>
              <a:t>…</a:t>
            </a:r>
            <a:br>
              <a:rPr lang="is-IS" dirty="0" smtClean="0"/>
            </a:br>
            <a:endParaRPr lang="en-US" dirty="0"/>
          </a:p>
        </p:txBody>
      </p:sp>
      <p:pic>
        <p:nvPicPr>
          <p:cNvPr id="3" name="Picture 2"/>
          <p:cNvPicPr>
            <a:picLocks noChangeAspect="1"/>
          </p:cNvPicPr>
          <p:nvPr/>
        </p:nvPicPr>
        <p:blipFill>
          <a:blip r:embed="rId2"/>
          <a:stretch>
            <a:fillRect/>
          </a:stretch>
        </p:blipFill>
        <p:spPr>
          <a:xfrm>
            <a:off x="555175" y="3155950"/>
            <a:ext cx="7264400" cy="2374900"/>
          </a:xfrm>
          <a:prstGeom prst="rect">
            <a:avLst/>
          </a:prstGeom>
        </p:spPr>
      </p:pic>
      <p:sp>
        <p:nvSpPr>
          <p:cNvPr id="4" name="TextBox 3"/>
          <p:cNvSpPr txBox="1"/>
          <p:nvPr/>
        </p:nvSpPr>
        <p:spPr>
          <a:xfrm>
            <a:off x="371060" y="1214321"/>
            <a:ext cx="10177670" cy="2297505"/>
          </a:xfrm>
          <a:prstGeom prst="rect">
            <a:avLst/>
          </a:prstGeom>
          <a:noFill/>
        </p:spPr>
        <p:txBody>
          <a:bodyPr wrap="square" lIns="182880" tIns="146304" rIns="182880" bIns="146304" rtlCol="0">
            <a:noAutofit/>
          </a:bodyPr>
          <a:lstStyle/>
          <a:p>
            <a:pPr marL="342900" indent="-342900">
              <a:lnSpc>
                <a:spcPct val="90000"/>
              </a:lnSpc>
              <a:spcAft>
                <a:spcPts val="600"/>
              </a:spcAft>
              <a:buFont typeface="Arial" charset="0"/>
              <a:buChar char="•"/>
            </a:pPr>
            <a:r>
              <a:rPr lang="en-US" sz="2400" dirty="0">
                <a:gradFill>
                  <a:gsLst>
                    <a:gs pos="2917">
                      <a:schemeClr val="tx1"/>
                    </a:gs>
                    <a:gs pos="30000">
                      <a:schemeClr val="tx1"/>
                    </a:gs>
                  </a:gsLst>
                  <a:lin ang="5400000" scaled="0"/>
                </a:gradFill>
              </a:rPr>
              <a:t>Keeping track of intermediate data and calling fit/transform on every stage </a:t>
            </a:r>
            <a:r>
              <a:rPr lang="en-US" sz="2400" dirty="0" smtClean="0">
                <a:gradFill>
                  <a:gsLst>
                    <a:gs pos="2917">
                      <a:schemeClr val="tx1"/>
                    </a:gs>
                    <a:gs pos="30000">
                      <a:schemeClr val="tx1"/>
                    </a:gs>
                  </a:gsLst>
                  <a:lin ang="5400000" scaled="0"/>
                </a:gradFill>
              </a:rPr>
              <a:t>is way </a:t>
            </a:r>
            <a:r>
              <a:rPr lang="en-US" sz="2400" dirty="0">
                <a:gradFill>
                  <a:gsLst>
                    <a:gs pos="2917">
                      <a:schemeClr val="tx1"/>
                    </a:gs>
                    <a:gs pos="30000">
                      <a:schemeClr val="tx1"/>
                    </a:gs>
                  </a:gsLst>
                  <a:lin ang="5400000" scaled="0"/>
                </a:gradFill>
              </a:rPr>
              <a:t>too much </a:t>
            </a:r>
            <a:r>
              <a:rPr lang="en-US" sz="2400" dirty="0" smtClean="0">
                <a:gradFill>
                  <a:gsLst>
                    <a:gs pos="2917">
                      <a:schemeClr val="tx1"/>
                    </a:gs>
                    <a:gs pos="30000">
                      <a:schemeClr val="tx1"/>
                    </a:gs>
                  </a:gsLst>
                  <a:lin ang="5400000" scaled="0"/>
                </a:gradFill>
              </a:rPr>
              <a:t>work</a:t>
            </a:r>
          </a:p>
          <a:p>
            <a:pPr marL="342900" indent="-342900">
              <a:lnSpc>
                <a:spcPct val="90000"/>
              </a:lnSpc>
              <a:spcAft>
                <a:spcPts val="600"/>
              </a:spcAft>
              <a:buFont typeface="Arial" charset="0"/>
              <a:buChar char="•"/>
            </a:pPr>
            <a:r>
              <a:rPr lang="en-US" sz="2400" dirty="0">
                <a:gradFill>
                  <a:gsLst>
                    <a:gs pos="2917">
                      <a:schemeClr val="tx1"/>
                    </a:gs>
                    <a:gs pos="30000">
                      <a:schemeClr val="tx1"/>
                    </a:gs>
                  </a:gsLst>
                  <a:lin ang="5400000" scaled="0"/>
                </a:gradFill>
              </a:rPr>
              <a:t>This problem is worse when more stages are </a:t>
            </a:r>
            <a:r>
              <a:rPr lang="en-US" sz="2400" dirty="0" smtClean="0">
                <a:gradFill>
                  <a:gsLst>
                    <a:gs pos="2917">
                      <a:schemeClr val="tx1"/>
                    </a:gs>
                    <a:gs pos="30000">
                      <a:schemeClr val="tx1"/>
                    </a:gs>
                  </a:gsLst>
                  <a:lin ang="5400000" scaled="0"/>
                </a:gradFill>
              </a:rPr>
              <a:t>used</a:t>
            </a:r>
          </a:p>
          <a:p>
            <a:pPr marL="342900" indent="-342900">
              <a:lnSpc>
                <a:spcPct val="90000"/>
              </a:lnSpc>
              <a:spcAft>
                <a:spcPts val="600"/>
              </a:spcAft>
              <a:buFont typeface="Arial" charset="0"/>
              <a:buChar char="•"/>
            </a:pPr>
            <a:r>
              <a:rPr lang="en-US" sz="2400" dirty="0">
                <a:gradFill>
                  <a:gsLst>
                    <a:gs pos="2917">
                      <a:schemeClr val="tx1"/>
                    </a:gs>
                    <a:gs pos="30000">
                      <a:schemeClr val="tx1"/>
                    </a:gs>
                  </a:gsLst>
                  <a:lin ang="5400000" scaled="0"/>
                </a:gradFill>
              </a:rPr>
              <a:t>Use a pipeline instead!</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88920448"/>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62178"/>
          </a:xfrm>
        </p:spPr>
        <p:txBody>
          <a:bodyPr vert="horz" wrap="square" lIns="448212" tIns="91440" rIns="146304" bIns="91440" rtlCol="0" anchor="t" anchorCtr="0">
            <a:spAutoFit/>
          </a:bodyPr>
          <a:lstStyle/>
          <a:p>
            <a:r>
              <a:rPr lang="en-US" dirty="0"/>
              <a:t>Supported algorithms</a:t>
            </a:r>
          </a:p>
        </p:txBody>
      </p:sp>
    </p:spTree>
    <p:extLst>
      <p:ext uri="{BB962C8B-B14F-4D97-AF65-F5344CB8AC3E}">
        <p14:creationId xmlns:p14="http://schemas.microsoft.com/office/powerpoint/2010/main" val="25100547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Supported types of algorithms</a:t>
            </a:r>
          </a:p>
        </p:txBody>
      </p:sp>
      <p:graphicFrame>
        <p:nvGraphicFramePr>
          <p:cNvPr id="5" name="Table 4"/>
          <p:cNvGraphicFramePr>
            <a:graphicFrameLocks noGrp="1"/>
          </p:cNvGraphicFramePr>
          <p:nvPr>
            <p:extLst/>
          </p:nvPr>
        </p:nvGraphicFramePr>
        <p:xfrm>
          <a:off x="1856385" y="1517873"/>
          <a:ext cx="8479230" cy="4184872"/>
        </p:xfrm>
        <a:graphic>
          <a:graphicData uri="http://schemas.openxmlformats.org/drawingml/2006/table">
            <a:tbl>
              <a:tblPr firstRow="1" bandRow="1">
                <a:tableStyleId>{5C22544A-7EE6-4342-B048-85BDC9FD1C3A}</a:tableStyleId>
              </a:tblPr>
              <a:tblGrid>
                <a:gridCol w="2215855">
                  <a:extLst>
                    <a:ext uri="{9D8B030D-6E8A-4147-A177-3AD203B41FA5}">
                      <a16:colId xmlns="" xmlns:a16="http://schemas.microsoft.com/office/drawing/2014/main" val="20000"/>
                    </a:ext>
                  </a:extLst>
                </a:gridCol>
                <a:gridCol w="6263375">
                  <a:extLst>
                    <a:ext uri="{9D8B030D-6E8A-4147-A177-3AD203B41FA5}">
                      <a16:colId xmlns="" xmlns:a16="http://schemas.microsoft.com/office/drawing/2014/main" val="20001"/>
                    </a:ext>
                  </a:extLst>
                </a:gridCol>
              </a:tblGrid>
              <a:tr h="413492">
                <a:tc>
                  <a:txBody>
                    <a:bodyPr/>
                    <a:lstStyle/>
                    <a:p>
                      <a:pPr algn="l"/>
                      <a:r>
                        <a:rPr lang="en-US" sz="1600" b="1" dirty="0">
                          <a:solidFill>
                            <a:schemeClr val="bg1"/>
                          </a:solidFill>
                        </a:rPr>
                        <a:t>Type</a:t>
                      </a:r>
                    </a:p>
                  </a:txBody>
                  <a:tcPr marL="91427" marR="91427" marT="45713" marB="45713">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3C00"/>
                    </a:solidFill>
                  </a:tcPr>
                </a:tc>
                <a:tc>
                  <a:txBody>
                    <a:bodyPr/>
                    <a:lstStyle/>
                    <a:p>
                      <a:pPr algn="l"/>
                      <a:r>
                        <a:rPr lang="en-US" sz="1600" b="1" dirty="0">
                          <a:solidFill>
                            <a:schemeClr val="bg1"/>
                          </a:solidFill>
                        </a:rPr>
                        <a:t>Algorithms</a:t>
                      </a:r>
                    </a:p>
                  </a:txBody>
                  <a:tcPr marL="91427" marR="91427" marT="45713" marB="45713">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3C00"/>
                    </a:solidFill>
                  </a:tcPr>
                </a:tc>
                <a:extLst>
                  <a:ext uri="{0D108BD9-81ED-4DB2-BD59-A6C34878D82A}">
                    <a16:rowId xmlns="" xmlns:a16="http://schemas.microsoft.com/office/drawing/2014/main" val="10000"/>
                  </a:ext>
                </a:extLst>
              </a:tr>
              <a:tr h="1701423">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Supervised</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Classification and regression:</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Linear models (SVMs) logistic regression</a:t>
                      </a:r>
                      <a:r>
                        <a:rPr lang="en-US" sz="1600" kern="1200" baseline="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 and </a:t>
                      </a: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linear regression</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Naïve Bayes</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Decision trees</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Ensembles of trees (random forest, gradient-boosted trees)</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Isotonic regression</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1434845">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Unsupervised</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Clustering:</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k-means and streaming k-means</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Gaussian mixture</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Power iteration clustering (PIC)</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Latent Dirichlet Allocation (LDA)</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2"/>
                  </a:ext>
                </a:extLst>
              </a:tr>
              <a:tr h="635112">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Recommendation</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Collaborative filtering:</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 Alternating least squares (ALS)</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42434388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 y="1186674"/>
            <a:ext cx="10128356" cy="2697605"/>
          </a:xfrm>
        </p:spPr>
        <p:txBody>
          <a:bodyPr vert="horz" wrap="square" lIns="448212" tIns="91440" rIns="146304" bIns="91440" rtlCol="0" anchor="t" anchorCtr="0">
            <a:noAutofit/>
          </a:bodyPr>
          <a:lstStyle/>
          <a:p>
            <a:r>
              <a:rPr lang="en-US" dirty="0"/>
              <a:t>Demo</a:t>
            </a:r>
          </a:p>
        </p:txBody>
      </p:sp>
      <p:sp>
        <p:nvSpPr>
          <p:cNvPr id="5" name="Text Placeholder 4"/>
          <p:cNvSpPr>
            <a:spLocks noGrp="1"/>
          </p:cNvSpPr>
          <p:nvPr>
            <p:ph type="body" sz="quarter" idx="12"/>
          </p:nvPr>
        </p:nvSpPr>
        <p:spPr>
          <a:xfrm>
            <a:off x="1" y="3877208"/>
            <a:ext cx="10129913" cy="1793627"/>
          </a:xfrm>
        </p:spPr>
        <p:txBody>
          <a:bodyPr vert="horz" wrap="square" lIns="448212" tIns="146304" rIns="182880" bIns="146304" rtlCol="0">
            <a:noAutofit/>
          </a:bodyPr>
          <a:lstStyle/>
          <a:p>
            <a:r>
              <a:rPr lang="en-US" dirty="0"/>
              <a:t>Predictive analysis on food inspection data using </a:t>
            </a:r>
            <a:r>
              <a:rPr lang="en-US" dirty="0" err="1"/>
              <a:t>MLlib</a:t>
            </a:r>
            <a:r>
              <a:rPr lang="en-US" dirty="0"/>
              <a:t> with Spark on HDInsight </a:t>
            </a:r>
          </a:p>
        </p:txBody>
      </p:sp>
    </p:spTree>
    <p:extLst>
      <p:ext uri="{BB962C8B-B14F-4D97-AF65-F5344CB8AC3E}">
        <p14:creationId xmlns:p14="http://schemas.microsoft.com/office/powerpoint/2010/main" val="8388183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291522" y="2009128"/>
            <a:ext cx="2007367" cy="2156753"/>
          </a:xfrm>
          <a:prstGeom prst="rect">
            <a:avLst/>
          </a:prstGeom>
        </p:spPr>
      </p:pic>
      <p:pic>
        <p:nvPicPr>
          <p:cNvPr id="7" name="Picture 6"/>
          <p:cNvPicPr>
            <a:picLocks noChangeAspect="1"/>
          </p:cNvPicPr>
          <p:nvPr/>
        </p:nvPicPr>
        <p:blipFill>
          <a:blip r:embed="rId4"/>
          <a:stretch>
            <a:fillRect/>
          </a:stretch>
        </p:blipFill>
        <p:spPr>
          <a:xfrm>
            <a:off x="3718307" y="2508636"/>
            <a:ext cx="5153799" cy="1157737"/>
          </a:xfrm>
          <a:prstGeom prst="rect">
            <a:avLst/>
          </a:prstGeom>
        </p:spPr>
      </p:pic>
      <p:sp>
        <p:nvSpPr>
          <p:cNvPr id="8" name="TextBox 7"/>
          <p:cNvSpPr txBox="1"/>
          <p:nvPr/>
        </p:nvSpPr>
        <p:spPr>
          <a:xfrm>
            <a:off x="1354198" y="2272844"/>
            <a:ext cx="10308885" cy="1629322"/>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5"/>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a:solidFill>
                  <a:schemeClr val="tx1"/>
                </a:solidFill>
                <a:latin typeface="Consolas" panose="020B0609020204030204" pitchFamily="49" charset="0"/>
              </a:rPr>
              <a:t>pyspark.ml</a:t>
            </a:r>
            <a:r>
              <a:rPr lang="en-US" sz="1372" kern="0" dirty="0">
                <a:solidFill>
                  <a:srgbClr val="00B050"/>
                </a:solidFill>
                <a:latin typeface="Consolas" panose="020B0609020204030204" pitchFamily="49" charset="0"/>
              </a:rPr>
              <a:t> import </a:t>
            </a:r>
            <a:r>
              <a:rPr lang="en-US" sz="1372" kern="0" dirty="0">
                <a:solidFill>
                  <a:schemeClr val="accent1">
                    <a:lumMod val="60000"/>
                    <a:lumOff val="40000"/>
                  </a:schemeClr>
                </a:solidFill>
                <a:latin typeface="Consolas" panose="020B0609020204030204" pitchFamily="49" charset="0"/>
              </a:rPr>
              <a:t>Pipeline</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err="1">
                <a:solidFill>
                  <a:schemeClr val="tx1"/>
                </a:solidFill>
                <a:latin typeface="Consolas" panose="020B0609020204030204" pitchFamily="49" charset="0"/>
              </a:rPr>
              <a:t>pyspark.ml.classification</a:t>
            </a:r>
            <a:r>
              <a:rPr lang="en-US" sz="1372" kern="0" dirty="0">
                <a:solidFill>
                  <a:srgbClr val="00B050"/>
                </a:solidFill>
                <a:latin typeface="Consolas" panose="020B0609020204030204" pitchFamily="49" charset="0"/>
              </a:rPr>
              <a:t> import </a:t>
            </a:r>
            <a:r>
              <a:rPr lang="en-US" sz="1372" kern="0" dirty="0" err="1">
                <a:solidFill>
                  <a:schemeClr val="accent1">
                    <a:lumMod val="60000"/>
                    <a:lumOff val="40000"/>
                  </a:schemeClr>
                </a:solidFill>
                <a:latin typeface="Consolas" panose="020B0609020204030204" pitchFamily="49" charset="0"/>
              </a:rPr>
              <a:t>LogisticRegression</a:t>
            </a:r>
            <a:endParaRPr lang="en-US" sz="1372" kern="0" dirty="0">
              <a:solidFill>
                <a:schemeClr val="accent1">
                  <a:lumMod val="60000"/>
                  <a:lumOff val="40000"/>
                </a:scheme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err="1">
                <a:solidFill>
                  <a:schemeClr val="tx1"/>
                </a:solidFill>
                <a:latin typeface="Consolas" panose="020B0609020204030204" pitchFamily="49" charset="0"/>
              </a:rPr>
              <a:t>pyspark.ml.feature</a:t>
            </a:r>
            <a:r>
              <a:rPr lang="en-US" sz="1372" kern="0" dirty="0">
                <a:solidFill>
                  <a:srgbClr val="00B050"/>
                </a:solidFill>
                <a:latin typeface="Consolas" panose="020B0609020204030204" pitchFamily="49" charset="0"/>
              </a:rPr>
              <a:t> import </a:t>
            </a:r>
            <a:r>
              <a:rPr lang="en-US" sz="1372" kern="0" dirty="0" err="1">
                <a:solidFill>
                  <a:schemeClr val="accent1">
                    <a:lumMod val="60000"/>
                    <a:lumOff val="40000"/>
                  </a:schemeClr>
                </a:solidFill>
                <a:latin typeface="Consolas" panose="020B0609020204030204" pitchFamily="49" charset="0"/>
              </a:rPr>
              <a:t>HashingTF</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a:t>
            </a:r>
            <a:r>
              <a:rPr lang="en-US" sz="1372" kern="0" dirty="0">
                <a:solidFill>
                  <a:schemeClr val="accent1">
                    <a:lumMod val="60000"/>
                    <a:lumOff val="40000"/>
                  </a:schemeClr>
                </a:solidFill>
                <a:latin typeface="Consolas" panose="020B0609020204030204" pitchFamily="49" charset="0"/>
              </a:rPr>
              <a:t>Tokenizer</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err="1">
                <a:solidFill>
                  <a:schemeClr val="tx1"/>
                </a:solidFill>
                <a:latin typeface="Consolas" panose="020B0609020204030204" pitchFamily="49" charset="0"/>
              </a:rPr>
              <a:t>pyspark.sql</a:t>
            </a:r>
            <a:r>
              <a:rPr lang="en-US" sz="1372" kern="0" dirty="0">
                <a:solidFill>
                  <a:srgbClr val="00B050"/>
                </a:solidFill>
                <a:latin typeface="Consolas" panose="020B0609020204030204" pitchFamily="49" charset="0"/>
              </a:rPr>
              <a:t> import </a:t>
            </a:r>
            <a:r>
              <a:rPr lang="en-US" sz="1372" kern="0" dirty="0">
                <a:solidFill>
                  <a:schemeClr val="accent1">
                    <a:lumMod val="60000"/>
                    <a:lumOff val="40000"/>
                  </a:schemeClr>
                </a:solidFill>
                <a:latin typeface="Consolas" panose="020B0609020204030204" pitchFamily="49" charset="0"/>
              </a:rPr>
              <a:t>Row</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err="1">
                <a:solidFill>
                  <a:schemeClr val="tx1"/>
                </a:solidFill>
                <a:latin typeface="Consolas" panose="020B0609020204030204" pitchFamily="49" charset="0"/>
              </a:rPr>
              <a:t>pyspark.sql.functions</a:t>
            </a:r>
            <a:r>
              <a:rPr lang="en-US" sz="1372" kern="0" dirty="0">
                <a:solidFill>
                  <a:srgbClr val="00B050"/>
                </a:solidFill>
                <a:latin typeface="Consolas" panose="020B0609020204030204" pitchFamily="49" charset="0"/>
              </a:rPr>
              <a:t> import </a:t>
            </a:r>
            <a:r>
              <a:rPr lang="en-US" sz="1372" kern="0" dirty="0" err="1">
                <a:solidFill>
                  <a:schemeClr val="accent1">
                    <a:lumMod val="60000"/>
                    <a:lumOff val="40000"/>
                  </a:schemeClr>
                </a:solidFill>
                <a:latin typeface="Consolas" panose="020B0609020204030204" pitchFamily="49" charset="0"/>
              </a:rPr>
              <a:t>UserDefinedFunction</a:t>
            </a:r>
            <a:endParaRPr lang="en-US" sz="1372" kern="0" dirty="0">
              <a:solidFill>
                <a:schemeClr val="accent1">
                  <a:lumMod val="60000"/>
                  <a:lumOff val="40000"/>
                </a:scheme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err="1">
                <a:solidFill>
                  <a:schemeClr val="tx1"/>
                </a:solidFill>
                <a:latin typeface="Consolas" panose="020B0609020204030204" pitchFamily="49" charset="0"/>
              </a:rPr>
              <a:t>pyspark.sql.types</a:t>
            </a:r>
            <a:r>
              <a:rPr lang="en-US" sz="1372" kern="0" dirty="0">
                <a:solidFill>
                  <a:srgbClr val="00B050"/>
                </a:solidFill>
                <a:latin typeface="Consolas" panose="020B0609020204030204" pitchFamily="49" charset="0"/>
              </a:rPr>
              <a:t> import </a:t>
            </a:r>
            <a:r>
              <a:rPr lang="en-US" sz="1372" kern="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25193477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970016" y="1988264"/>
            <a:ext cx="10308885" cy="2474156"/>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err="1">
                <a:solidFill>
                  <a:srgbClr val="00B050"/>
                </a:solidFill>
                <a:latin typeface="Consolas" panose="020B0609020204030204" pitchFamily="49" charset="0"/>
              </a:rPr>
              <a:t>def</a:t>
            </a:r>
            <a:r>
              <a:rPr lang="en-US" sz="1372" kern="0" dirty="0">
                <a:solidFill>
                  <a:srgbClr val="00B050"/>
                </a:solidFill>
                <a:latin typeface="Consolas" panose="020B0609020204030204" pitchFamily="49" charset="0"/>
              </a:rPr>
              <a:t> </a:t>
            </a:r>
            <a:r>
              <a:rPr lang="en-US" sz="1372" kern="0" dirty="0" err="1">
                <a:solidFill>
                  <a:schemeClr val="tx1"/>
                </a:solidFill>
                <a:latin typeface="Consolas" panose="020B0609020204030204" pitchFamily="49" charset="0"/>
              </a:rPr>
              <a:t>csvParse</a:t>
            </a:r>
            <a:r>
              <a:rPr lang="en-US" sz="1372" kern="0" dirty="0">
                <a:solidFill>
                  <a:schemeClr val="tx1"/>
                </a:solidFill>
                <a:latin typeface="Consolas" panose="020B0609020204030204" pitchFamily="49" charset="0"/>
              </a:rPr>
              <a:t>(s):</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import </a:t>
            </a:r>
            <a:r>
              <a:rPr lang="en-US" sz="1372" kern="0" dirty="0">
                <a:solidFill>
                  <a:schemeClr val="tx1"/>
                </a:solidFill>
                <a:latin typeface="Consolas" panose="020B0609020204030204" pitchFamily="49" charset="0"/>
              </a:rPr>
              <a:t>csv</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from </a:t>
            </a:r>
            <a:r>
              <a:rPr lang="en-US" sz="1372" kern="0" dirty="0" err="1">
                <a:solidFill>
                  <a:schemeClr val="accent1">
                    <a:lumMod val="60000"/>
                    <a:lumOff val="40000"/>
                  </a:schemeClr>
                </a:solidFill>
                <a:latin typeface="Consolas" panose="020B0609020204030204" pitchFamily="49" charset="0"/>
              </a:rPr>
              <a:t>StringIO</a:t>
            </a:r>
            <a:r>
              <a:rPr lang="en-US" sz="1372" kern="0" dirty="0">
                <a:solidFill>
                  <a:srgbClr val="00B050"/>
                </a:solidFill>
                <a:latin typeface="Consolas" panose="020B0609020204030204" pitchFamily="49" charset="0"/>
              </a:rPr>
              <a:t> import </a:t>
            </a:r>
            <a:r>
              <a:rPr lang="en-US" sz="1372" kern="0" dirty="0" err="1">
                <a:solidFill>
                  <a:srgbClr val="00B050"/>
                </a:solidFill>
                <a:latin typeface="Consolas" panose="020B0609020204030204" pitchFamily="49" charset="0"/>
              </a:rPr>
              <a:t>StringIO</a:t>
            </a: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r>
              <a:rPr lang="en-US" sz="1372" kern="0" dirty="0" err="1">
                <a:solidFill>
                  <a:schemeClr val="tx1"/>
                </a:solidFill>
                <a:latin typeface="Consolas" panose="020B0609020204030204" pitchFamily="49" charset="0"/>
              </a:rPr>
              <a:t>sio</a:t>
            </a:r>
            <a:r>
              <a:rPr lang="en-US" sz="1372" kern="0" dirty="0">
                <a:solidFill>
                  <a:schemeClr val="tx1"/>
                </a:solidFill>
                <a:latin typeface="Consolas" panose="020B0609020204030204" pitchFamily="49" charset="0"/>
              </a:rPr>
              <a:t> =</a:t>
            </a:r>
            <a:r>
              <a:rPr lang="en-US" sz="1372" kern="0" dirty="0">
                <a:solidFill>
                  <a:srgbClr val="00B050"/>
                </a:solidFill>
                <a:latin typeface="Consolas" panose="020B0609020204030204" pitchFamily="49" charset="0"/>
              </a:rPr>
              <a:t> </a:t>
            </a:r>
            <a:r>
              <a:rPr lang="en-US" sz="1372" kern="0" dirty="0" err="1">
                <a:solidFill>
                  <a:srgbClr val="00B050"/>
                </a:solidFill>
                <a:latin typeface="Consolas" panose="020B0609020204030204" pitchFamily="49" charset="0"/>
              </a:rPr>
              <a:t>StringIO</a:t>
            </a:r>
            <a:r>
              <a:rPr lang="en-US" sz="1372" kern="0" dirty="0">
                <a:solidFill>
                  <a:schemeClr val="tx1"/>
                </a:solidFill>
                <a:latin typeface="Consolas" panose="020B0609020204030204" pitchFamily="49" charset="0"/>
              </a:rPr>
              <a:t>(s)</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r>
              <a:rPr lang="en-US" sz="1372" kern="0" dirty="0">
                <a:solidFill>
                  <a:schemeClr val="tx1"/>
                </a:solidFill>
                <a:latin typeface="Consolas" panose="020B0609020204030204" pitchFamily="49" charset="0"/>
              </a:rPr>
              <a:t>value = </a:t>
            </a:r>
            <a:r>
              <a:rPr lang="en-US" sz="1372" kern="0" dirty="0" err="1">
                <a:solidFill>
                  <a:schemeClr val="tx1"/>
                </a:solidFill>
                <a:latin typeface="Consolas" panose="020B0609020204030204" pitchFamily="49" charset="0"/>
              </a:rPr>
              <a:t>csv.reader</a:t>
            </a: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sio</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next</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r>
              <a:rPr lang="en-US" sz="1372" kern="0" dirty="0" err="1">
                <a:solidFill>
                  <a:schemeClr val="tx1"/>
                </a:solidFill>
                <a:latin typeface="Consolas" panose="020B0609020204030204" pitchFamily="49" charset="0"/>
              </a:rPr>
              <a:t>sio.close</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return </a:t>
            </a:r>
            <a:r>
              <a:rPr lang="en-US" sz="1372" kern="0" dirty="0">
                <a:solidFill>
                  <a:schemeClr val="tx1"/>
                </a:solidFill>
                <a:latin typeface="Consolas" panose="020B0609020204030204" pitchFamily="49" charset="0"/>
              </a:rPr>
              <a:t>value</a:t>
            </a:r>
          </a:p>
          <a:p>
            <a:pPr marL="110472" lvl="1" indent="0" defTabSz="895769">
              <a:lnSpc>
                <a:spcPct val="100000"/>
              </a:lnSpc>
              <a:spcBef>
                <a:spcPts val="0"/>
              </a:spcBef>
              <a:spcAft>
                <a:spcPts val="0"/>
              </a:spcAft>
              <a:buNone/>
              <a:tabLst>
                <a:tab pos="632806" algn="l"/>
              </a:tabLst>
            </a:pP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inspections = </a:t>
            </a:r>
            <a:r>
              <a:rPr lang="en-US" sz="1372" kern="0" dirty="0" err="1">
                <a:solidFill>
                  <a:schemeClr val="tx1"/>
                </a:solidFill>
                <a:latin typeface="Consolas" panose="020B0609020204030204" pitchFamily="49" charset="0"/>
              </a:rPr>
              <a:t>sc.textFile</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a:t>
            </a:r>
            <a:r>
              <a:rPr lang="en-US" sz="1372" kern="0" dirty="0" err="1">
                <a:solidFill>
                  <a:schemeClr val="accent4">
                    <a:lumMod val="75000"/>
                  </a:schemeClr>
                </a:solidFill>
                <a:latin typeface="Consolas" panose="020B0609020204030204" pitchFamily="49" charset="0"/>
              </a:rPr>
              <a:t>wasb</a:t>
            </a:r>
            <a:r>
              <a:rPr lang="en-US" sz="1372" kern="0" dirty="0">
                <a:solidFill>
                  <a:schemeClr val="accent4">
                    <a:lumMod val="75000"/>
                  </a:schemeClr>
                </a:solidFill>
                <a:latin typeface="Consolas" panose="020B0609020204030204" pitchFamily="49" charset="0"/>
              </a:rPr>
              <a:t>:///</a:t>
            </a:r>
            <a:r>
              <a:rPr lang="en-US" sz="1372" kern="0" dirty="0" err="1">
                <a:solidFill>
                  <a:schemeClr val="accent4">
                    <a:lumMod val="75000"/>
                  </a:schemeClr>
                </a:solidFill>
                <a:latin typeface="Consolas" panose="020B0609020204030204" pitchFamily="49" charset="0"/>
              </a:rPr>
              <a:t>HdiSamples</a:t>
            </a:r>
            <a:r>
              <a:rPr lang="en-US" sz="1372" kern="0" dirty="0">
                <a:solidFill>
                  <a:schemeClr val="accent4">
                    <a:lumMod val="75000"/>
                  </a:schemeClr>
                </a:solidFill>
                <a:latin typeface="Consolas" panose="020B0609020204030204" pitchFamily="49" charset="0"/>
              </a:rPr>
              <a:t>/</a:t>
            </a:r>
            <a:r>
              <a:rPr lang="en-US" sz="1372" kern="0" dirty="0" err="1">
                <a:solidFill>
                  <a:schemeClr val="accent4">
                    <a:lumMod val="75000"/>
                  </a:schemeClr>
                </a:solidFill>
                <a:latin typeface="Consolas" panose="020B0609020204030204" pitchFamily="49" charset="0"/>
              </a:rPr>
              <a:t>HdiSamples</a:t>
            </a:r>
            <a:r>
              <a:rPr lang="en-US" sz="1372" kern="0" dirty="0">
                <a:solidFill>
                  <a:schemeClr val="accent4">
                    <a:lumMod val="75000"/>
                  </a:schemeClr>
                </a:solidFill>
                <a:latin typeface="Consolas" panose="020B0609020204030204" pitchFamily="49" charset="0"/>
              </a:rPr>
              <a:t>/</a:t>
            </a:r>
            <a:r>
              <a:rPr lang="en-US" sz="1372" kern="0" dirty="0" err="1">
                <a:solidFill>
                  <a:schemeClr val="accent4">
                    <a:lumMod val="75000"/>
                  </a:schemeClr>
                </a:solidFill>
                <a:latin typeface="Consolas" panose="020B0609020204030204" pitchFamily="49" charset="0"/>
              </a:rPr>
              <a:t>FoodInspectionData</a:t>
            </a:r>
            <a:r>
              <a:rPr lang="en-US" sz="1372" kern="0" dirty="0">
                <a:solidFill>
                  <a:schemeClr val="accent4">
                    <a:lumMod val="75000"/>
                  </a:schemeClr>
                </a:solidFill>
                <a:latin typeface="Consolas" panose="020B0609020204030204" pitchFamily="49" charset="0"/>
              </a:rPr>
              <a:t>/Food_Inspections1.csv'</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.map(</a:t>
            </a:r>
            <a:r>
              <a:rPr lang="en-US" sz="1372" kern="0" dirty="0" err="1">
                <a:solidFill>
                  <a:schemeClr val="tx1"/>
                </a:solidFill>
                <a:latin typeface="Consolas" panose="020B0609020204030204" pitchFamily="49" charset="0"/>
              </a:rPr>
              <a:t>csvParse</a:t>
            </a:r>
            <a:r>
              <a:rPr lang="en-US" sz="1372" kern="0" dirty="0">
                <a:solidFill>
                  <a:schemeClr val="tx1"/>
                </a:solidFill>
                <a:latin typeface="Consolas" panose="020B0609020204030204" pitchFamily="49" charset="0"/>
              </a:rPr>
              <a:t>)</a:t>
            </a:r>
          </a:p>
        </p:txBody>
      </p:sp>
      <p:sp>
        <p:nvSpPr>
          <p:cNvPr id="7" name="TextBox 6"/>
          <p:cNvSpPr txBox="1"/>
          <p:nvPr/>
        </p:nvSpPr>
        <p:spPr>
          <a:xfrm>
            <a:off x="970016" y="2938702"/>
            <a:ext cx="10308885" cy="57328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inspections.take</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1</a:t>
            </a:r>
            <a:r>
              <a:rPr lang="en-US" sz="1372" kern="0" dirty="0">
                <a:solidFill>
                  <a:schemeClr val="tx1"/>
                </a:solidFill>
                <a:latin typeface="Consolas" panose="020B0609020204030204" pitchFamily="49" charset="0"/>
              </a:rPr>
              <a:t>)</a:t>
            </a:r>
          </a:p>
        </p:txBody>
      </p:sp>
      <p:sp>
        <p:nvSpPr>
          <p:cNvPr id="8" name="TextBox 7"/>
          <p:cNvSpPr txBox="1"/>
          <p:nvPr/>
        </p:nvSpPr>
        <p:spPr>
          <a:xfrm>
            <a:off x="318088" y="470488"/>
            <a:ext cx="11624605" cy="5746879"/>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029"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029" kern="0" dirty="0">
                <a:solidFill>
                  <a:srgbClr val="00B050"/>
                </a:solidFill>
                <a:latin typeface="Consolas" panose="020B0609020204030204" pitchFamily="49" charset="0"/>
              </a:rPr>
              <a:t># THIS IS AN OUTPUT</a:t>
            </a:r>
          </a:p>
          <a:p>
            <a:pPr marL="110472" lvl="1" indent="0" defTabSz="895769">
              <a:lnSpc>
                <a:spcPct val="100000"/>
              </a:lnSpc>
              <a:spcBef>
                <a:spcPts val="0"/>
              </a:spcBef>
              <a:spcAft>
                <a:spcPts val="0"/>
              </a:spcAft>
              <a:buNone/>
              <a:tabLst>
                <a:tab pos="632806" algn="l"/>
              </a:tabLst>
            </a:pPr>
            <a:r>
              <a:rPr lang="en-US" sz="1029"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endParaRPr lang="en-US" sz="1029"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029" kern="0" dirty="0">
                <a:solidFill>
                  <a:schemeClr val="tx1"/>
                </a:solidFill>
                <a:latin typeface="Consolas" panose="020B0609020204030204" pitchFamily="49" charset="0"/>
              </a:rPr>
              <a:t>[[</a:t>
            </a:r>
            <a:r>
              <a:rPr lang="en-US" sz="1029" kern="0" dirty="0">
                <a:solidFill>
                  <a:schemeClr val="accent4">
                    <a:lumMod val="75000"/>
                  </a:schemeClr>
                </a:solidFill>
                <a:latin typeface="Consolas" panose="020B0609020204030204" pitchFamily="49" charset="0"/>
              </a:rPr>
              <a:t>'413707',</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'LUNA PARK INC',</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'LUNA PARK  DAY CARE',</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'2049789',</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"Children's Services Facility",</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'Risk 1 (High)',</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'3250 W FOSTER AVE ',</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'CHICAGO',</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'IL',</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'60625',</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'09/21/2010',</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'License-Task Force',</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'Fail',</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'24. DISH WASHING FACILITIES: PROPERLY DESIGNED, CONSTRUCTED, MAINTAINED, INSTALLED, LOCATED AND OPERATED - Comments: All dishwashing machines must be of a type that complies with all requirements of the plumbing section of the Municipal Code of Chicago and Rules and Regulation of the Board of Health. OBSEVERD THE 3 COMPARTMENT SINK BACKING UP INTO THE 1ST AND 2ND COMPARTMENT WITH CLEAR WATER AND SLOWLY DRAINING OUT. INST NEED HAVE IT REPAIR. CITATION ISSUED, SERIOUS VIOLATION 7-38-030 H000062369-10 COURT DATE 10-28-10 TIME 1 P.M. ROOM 107 400 W. SURPERIOR. | 36. LIGHTING: REQUIRED MINIMUM FOOT-CANDLES OF LIGHT PROVIDED, FIXTURES SHIELDED - Comments: Shielding to protect against broken glass falling into food shall be provided for all artificial lighting sources in preparation, service, and display facilities. LIGHT SHIELD ARE MISSING UNDER HOOD OF  COOKING EQUIPMENT AND NEED TO REPLACE LIGHT UNDER UNIT. 4 LIGHTS ARE OUT IN THE REAR CHILDREN AREA,IN THE KINDERGARDEN CLASS ROOM. 2 LIGHT ARE OUT EAST REAR, LIGHT FRONT WEST ROOM. NEED TO REPLACE ALL LIGHT THAT ARE NOT WORKING. | 35. WALLS, CEILINGS, ATTACHED EQUIPMENT CONSTRUCTED PER CODE: GOOD REPAIR, SURFACES CLEAN AND DUST-LESS CLEANING METHODS - Comments: The walls and ceilings shall be in good repair and easily cleaned. MISSING CEILING TILES WITH STAINS IN WEST,EAST, IN FRONT AREA WEST, AND BY THE 15MOS AREA. NEED TO BE REPLACED. | 32. FOOD AND NON-FOOD CONTACT SURFACES PROPERLY DESIGNED, CONSTRUCTED AND MAINTAINED - Comments: All food and non-food contact equipment and utensils shall be smooth, easily cleanable, and durable, and shall be in good repair. SPLASH GUARDED ARE NEEDED BY THE EXPOSED HAND SINK IN THE KITCHEN AREA | 34. FLOORS: CONSTRUCTED PER CODE, CLEANED, GOOD REPAIR, COVING INSTALLED, DUST-LESS CLEANING METHODS USED - Comments: The floors shall be constructed per code, be smooth and easily cleaned, and be kept clean and in good repair. INST NEED TO ELEVATE ALL FOOD ITEMS 6INCH OFF THE FLOOR 6 INCH AWAY FORM WALL.  ',</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'41.97583445690982',</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'-87.7107455232781',</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'(41.97583445690982, -87.7107455232781)'</a:t>
            </a:r>
            <a:r>
              <a:rPr lang="en-US" sz="1029" kern="0" dirty="0">
                <a:solidFill>
                  <a:schemeClr val="tx1"/>
                </a:solidFill>
                <a:latin typeface="Consolas" panose="020B0609020204030204" pitchFamily="49" charset="0"/>
              </a:rPr>
              <a:t>]]</a:t>
            </a:r>
          </a:p>
        </p:txBody>
      </p:sp>
      <p:sp>
        <p:nvSpPr>
          <p:cNvPr id="10" name="TextBox 9"/>
          <p:cNvSpPr txBox="1"/>
          <p:nvPr/>
        </p:nvSpPr>
        <p:spPr>
          <a:xfrm>
            <a:off x="970016" y="2748333"/>
            <a:ext cx="10308885" cy="2051739"/>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schema = </a:t>
            </a:r>
            <a:r>
              <a:rPr lang="en-US" sz="1372" kern="0" dirty="0" err="1">
                <a:solidFill>
                  <a:schemeClr val="accent1">
                    <a:lumMod val="60000"/>
                    <a:lumOff val="40000"/>
                  </a:schemeClr>
                </a:solidFill>
                <a:latin typeface="Consolas" panose="020B0609020204030204" pitchFamily="49" charset="0"/>
              </a:rPr>
              <a:t>StructType</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err="1">
                <a:solidFill>
                  <a:schemeClr val="accent1">
                    <a:lumMod val="60000"/>
                    <a:lumOff val="40000"/>
                  </a:schemeClr>
                </a:solidFill>
                <a:latin typeface="Consolas" panose="020B0609020204030204" pitchFamily="49" charset="0"/>
              </a:rPr>
              <a:t>StructField</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"id"</a:t>
            </a:r>
            <a:r>
              <a:rPr lang="en-US" sz="1372" kern="0" dirty="0">
                <a:solidFill>
                  <a:srgbClr val="00B050"/>
                </a:solidFill>
                <a:latin typeface="Consolas" panose="020B0609020204030204" pitchFamily="49" charset="0"/>
              </a:rPr>
              <a:t>, </a:t>
            </a:r>
            <a:r>
              <a:rPr lang="en-US" sz="1372" kern="0" dirty="0" err="1">
                <a:solidFill>
                  <a:schemeClr val="accent1">
                    <a:lumMod val="60000"/>
                    <a:lumOff val="40000"/>
                  </a:schemeClr>
                </a:solidFill>
                <a:latin typeface="Consolas" panose="020B0609020204030204" pitchFamily="49" charset="0"/>
              </a:rPr>
              <a:t>IntegerType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False</a:t>
            </a:r>
            <a:r>
              <a:rPr lang="en-US" sz="1372" kern="0" dirty="0">
                <a:solidFill>
                  <a:schemeClr val="tx1"/>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err="1">
                <a:solidFill>
                  <a:schemeClr val="accent1">
                    <a:lumMod val="60000"/>
                    <a:lumOff val="40000"/>
                  </a:schemeClr>
                </a:solidFill>
                <a:latin typeface="Consolas" panose="020B0609020204030204" pitchFamily="49" charset="0"/>
              </a:rPr>
              <a:t>StructField</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"name"</a:t>
            </a:r>
            <a:r>
              <a:rPr lang="en-US" sz="1372" kern="0" dirty="0">
                <a:solidFill>
                  <a:srgbClr val="00B050"/>
                </a:solidFill>
                <a:latin typeface="Consolas" panose="020B0609020204030204" pitchFamily="49" charset="0"/>
              </a:rPr>
              <a:t>, </a:t>
            </a:r>
            <a:r>
              <a:rPr lang="en-US" sz="1372" kern="0" dirty="0" err="1">
                <a:solidFill>
                  <a:schemeClr val="accent1">
                    <a:lumMod val="60000"/>
                    <a:lumOff val="40000"/>
                  </a:schemeClr>
                </a:solidFill>
                <a:latin typeface="Consolas" panose="020B0609020204030204" pitchFamily="49" charset="0"/>
              </a:rPr>
              <a:t>StringType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False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err="1">
                <a:solidFill>
                  <a:schemeClr val="accent1">
                    <a:lumMod val="60000"/>
                    <a:lumOff val="40000"/>
                  </a:schemeClr>
                </a:solidFill>
                <a:latin typeface="Consolas" panose="020B0609020204030204" pitchFamily="49" charset="0"/>
              </a:rPr>
              <a:t>StructField</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"results"</a:t>
            </a:r>
            <a:r>
              <a:rPr lang="en-US" sz="1372" kern="0" dirty="0">
                <a:solidFill>
                  <a:srgbClr val="00B050"/>
                </a:solidFill>
                <a:latin typeface="Consolas" panose="020B0609020204030204" pitchFamily="49" charset="0"/>
              </a:rPr>
              <a:t>, </a:t>
            </a:r>
            <a:r>
              <a:rPr lang="en-US" sz="1372" kern="0" dirty="0" err="1">
                <a:solidFill>
                  <a:schemeClr val="accent1">
                    <a:lumMod val="60000"/>
                    <a:lumOff val="40000"/>
                  </a:schemeClr>
                </a:solidFill>
                <a:latin typeface="Consolas" panose="020B0609020204030204" pitchFamily="49" charset="0"/>
              </a:rPr>
              <a:t>StringType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False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err="1">
                <a:solidFill>
                  <a:schemeClr val="accent1">
                    <a:lumMod val="60000"/>
                    <a:lumOff val="40000"/>
                  </a:schemeClr>
                </a:solidFill>
                <a:latin typeface="Consolas" panose="020B0609020204030204" pitchFamily="49" charset="0"/>
              </a:rPr>
              <a:t>StructField</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"violations"</a:t>
            </a:r>
            <a:r>
              <a:rPr lang="en-US" sz="1372" kern="0" dirty="0">
                <a:solidFill>
                  <a:srgbClr val="00B050"/>
                </a:solidFill>
                <a:latin typeface="Consolas" panose="020B0609020204030204" pitchFamily="49" charset="0"/>
              </a:rPr>
              <a:t>, </a:t>
            </a:r>
            <a:r>
              <a:rPr lang="en-US" sz="1372" kern="0" dirty="0" err="1">
                <a:solidFill>
                  <a:schemeClr val="accent1">
                    <a:lumMod val="60000"/>
                    <a:lumOff val="40000"/>
                  </a:schemeClr>
                </a:solidFill>
                <a:latin typeface="Consolas" panose="020B0609020204030204" pitchFamily="49" charset="0"/>
              </a:rPr>
              <a:t>StringType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True</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df</a:t>
            </a:r>
            <a:r>
              <a:rPr lang="en-US" sz="1372" kern="0" dirty="0">
                <a:solidFill>
                  <a:schemeClr val="tx1"/>
                </a:solidFill>
                <a:latin typeface="Consolas" panose="020B0609020204030204" pitchFamily="49" charset="0"/>
              </a:rPr>
              <a:t> = </a:t>
            </a:r>
            <a:r>
              <a:rPr lang="en-US" sz="1372" kern="0" dirty="0" err="1">
                <a:solidFill>
                  <a:schemeClr val="tx1"/>
                </a:solidFill>
                <a:latin typeface="Consolas" panose="020B0609020204030204" pitchFamily="49" charset="0"/>
              </a:rPr>
              <a:t>sqlContext.createDataFrame</a:t>
            </a: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inspections.map</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lambda l</a:t>
            </a:r>
            <a:r>
              <a:rPr lang="en-US" sz="1372" kern="0" dirty="0">
                <a:solidFill>
                  <a:schemeClr val="tx1"/>
                </a:solidFill>
                <a:latin typeface="Consolas" panose="020B0609020204030204" pitchFamily="49" charset="0"/>
              </a:rPr>
              <a:t>: (</a:t>
            </a:r>
            <a:r>
              <a:rPr lang="en-US" sz="1372" kern="0" dirty="0" err="1">
                <a:solidFill>
                  <a:srgbClr val="00B050"/>
                </a:solidFill>
                <a:latin typeface="Consolas" panose="020B0609020204030204" pitchFamily="49" charset="0"/>
              </a:rPr>
              <a:t>int</a:t>
            </a:r>
            <a:r>
              <a:rPr lang="en-US" sz="1372" kern="0" dirty="0">
                <a:solidFill>
                  <a:schemeClr val="tx1"/>
                </a:solidFill>
                <a:latin typeface="Consolas" panose="020B0609020204030204" pitchFamily="49" charset="0"/>
              </a:rPr>
              <a:t>(l[</a:t>
            </a:r>
            <a:r>
              <a:rPr lang="en-US" sz="1372" kern="0" dirty="0">
                <a:solidFill>
                  <a:schemeClr val="accent4">
                    <a:lumMod val="75000"/>
                  </a:schemeClr>
                </a:solidFill>
                <a:latin typeface="Consolas" panose="020B0609020204030204" pitchFamily="49" charset="0"/>
              </a:rPr>
              <a:t>0</a:t>
            </a:r>
            <a:r>
              <a:rPr lang="en-US" sz="1372" kern="0" dirty="0">
                <a:solidFill>
                  <a:schemeClr val="tx1"/>
                </a:solidFill>
                <a:latin typeface="Consolas" panose="020B0609020204030204" pitchFamily="49" charset="0"/>
              </a:rPr>
              <a:t>]), l[</a:t>
            </a:r>
            <a:r>
              <a:rPr lang="en-US" sz="1372" kern="0" dirty="0">
                <a:solidFill>
                  <a:schemeClr val="accent4">
                    <a:lumMod val="75000"/>
                  </a:schemeClr>
                </a:solidFill>
                <a:latin typeface="Consolas" panose="020B0609020204030204" pitchFamily="49" charset="0"/>
              </a:rPr>
              <a:t>1</a:t>
            </a:r>
            <a:r>
              <a:rPr lang="en-US" sz="1372" kern="0" dirty="0">
                <a:solidFill>
                  <a:schemeClr val="tx1"/>
                </a:solidFill>
                <a:latin typeface="Consolas" panose="020B0609020204030204" pitchFamily="49" charset="0"/>
              </a:rPr>
              <a:t>], l[</a:t>
            </a:r>
            <a:r>
              <a:rPr lang="en-US" sz="1372" kern="0" dirty="0">
                <a:solidFill>
                  <a:schemeClr val="accent4">
                    <a:lumMod val="75000"/>
                  </a:schemeClr>
                </a:solidFill>
                <a:latin typeface="Consolas" panose="020B0609020204030204" pitchFamily="49" charset="0"/>
              </a:rPr>
              <a:t>12</a:t>
            </a:r>
            <a:r>
              <a:rPr lang="en-US" sz="1372" kern="0" dirty="0">
                <a:solidFill>
                  <a:schemeClr val="tx1"/>
                </a:solidFill>
                <a:latin typeface="Consolas" panose="020B0609020204030204" pitchFamily="49" charset="0"/>
              </a:rPr>
              <a:t>], l[</a:t>
            </a:r>
            <a:r>
              <a:rPr lang="en-US" sz="1372" kern="0" dirty="0">
                <a:solidFill>
                  <a:schemeClr val="accent4">
                    <a:lumMod val="75000"/>
                  </a:schemeClr>
                </a:solidFill>
                <a:latin typeface="Consolas" panose="020B0609020204030204" pitchFamily="49" charset="0"/>
              </a:rPr>
              <a:t>13</a:t>
            </a:r>
            <a:r>
              <a:rPr lang="en-US" sz="1372" kern="0" dirty="0">
                <a:solidFill>
                  <a:schemeClr val="tx1"/>
                </a:solidFill>
                <a:latin typeface="Consolas" panose="020B0609020204030204" pitchFamily="49" charset="0"/>
              </a:rPr>
              <a:t>])) , schema)</a:t>
            </a:r>
          </a:p>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df.registerTempTable</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a:t>
            </a:r>
            <a:r>
              <a:rPr lang="en-US" sz="1372" kern="0" dirty="0" err="1">
                <a:solidFill>
                  <a:schemeClr val="accent4">
                    <a:lumMod val="75000"/>
                  </a:schemeClr>
                </a:solidFill>
                <a:latin typeface="Consolas" panose="020B0609020204030204" pitchFamily="49" charset="0"/>
              </a:rPr>
              <a:t>CountResults</a:t>
            </a:r>
            <a:r>
              <a:rPr lang="en-US" sz="1372" kern="0" dirty="0">
                <a:solidFill>
                  <a:schemeClr val="accent4">
                    <a:lumMod val="75000"/>
                  </a:schemeClr>
                </a:solidFill>
                <a:latin typeface="Consolas" panose="020B0609020204030204" pitchFamily="49" charset="0"/>
              </a:rPr>
              <a:t>'</a:t>
            </a:r>
            <a:r>
              <a:rPr lang="en-US" sz="1372" kern="0" dirty="0">
                <a:solidFill>
                  <a:schemeClr val="tx1"/>
                </a:solidFill>
                <a:latin typeface="Consolas" panose="020B0609020204030204" pitchFamily="49" charset="0"/>
              </a:rPr>
              <a:t>)</a:t>
            </a:r>
          </a:p>
        </p:txBody>
      </p:sp>
      <p:sp>
        <p:nvSpPr>
          <p:cNvPr id="12" name="TextBox 11"/>
          <p:cNvSpPr txBox="1"/>
          <p:nvPr/>
        </p:nvSpPr>
        <p:spPr>
          <a:xfrm>
            <a:off x="970016" y="1797894"/>
            <a:ext cx="10308885" cy="57328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df.show</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5</a:t>
            </a:r>
            <a:r>
              <a:rPr lang="en-US" sz="1372" kern="0" dirty="0">
                <a:solidFill>
                  <a:schemeClr val="tx1"/>
                </a:solidFill>
                <a:latin typeface="Consolas" panose="020B0609020204030204" pitchFamily="49" charset="0"/>
              </a:rPr>
              <a:t>)</a:t>
            </a:r>
          </a:p>
        </p:txBody>
      </p:sp>
      <p:sp>
        <p:nvSpPr>
          <p:cNvPr id="13" name="TextBox 12"/>
          <p:cNvSpPr txBox="1"/>
          <p:nvPr/>
        </p:nvSpPr>
        <p:spPr>
          <a:xfrm>
            <a:off x="970016" y="2296969"/>
            <a:ext cx="10308885" cy="3107782"/>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THIS IS AN OUTPUT</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id|                </a:t>
            </a:r>
            <a:r>
              <a:rPr lang="en-US" sz="1372" kern="0" dirty="0" err="1">
                <a:solidFill>
                  <a:schemeClr val="tx1"/>
                </a:solidFill>
                <a:latin typeface="Consolas" panose="020B0609020204030204" pitchFamily="49" charset="0"/>
              </a:rPr>
              <a:t>name|results</a:t>
            </a:r>
            <a:r>
              <a:rPr lang="en-US" sz="1372" kern="0" dirty="0">
                <a:solidFill>
                  <a:schemeClr val="tx1"/>
                </a:solidFill>
                <a:latin typeface="Consolas" panose="020B0609020204030204" pitchFamily="49" charset="0"/>
              </a:rPr>
              <a:t>|          violations|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|413707|       LUNA PARK INC|   Fail|24. DISH WASHING ...|</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|391234|       CAFE SELMARIE|   Fail|2. FACILITIES TO ...|</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|413751|          MANCHU WOK|   Pass|33. FOOD AND NON-...|</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|413708|BENCHMARK HOSPITA...|   Pass|                    |</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|413722|           JJ BURGER|   Pass|                    |</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18863243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8" grpId="0" animBg="1"/>
      <p:bldP spid="8" grpId="1" animBg="1"/>
      <p:bldP spid="10" grpId="0" animBg="1"/>
      <p:bldP spid="10" grpId="1" animBg="1"/>
      <p:bldP spid="12" grpId="0" animBg="1"/>
      <p:bldP spid="12" grpId="1"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3844266" y="1580347"/>
            <a:ext cx="3981665" cy="3107782"/>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THIS IS AN OUTPUT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results|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Fail|</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|Business Not Located|</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Pass|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Pass w/ Conditions|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Out of Business|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p:txBody>
      </p:sp>
      <p:sp>
        <p:nvSpPr>
          <p:cNvPr id="6" name="TextBox 5"/>
          <p:cNvSpPr txBox="1"/>
          <p:nvPr/>
        </p:nvSpPr>
        <p:spPr>
          <a:xfrm>
            <a:off x="2271965" y="2741993"/>
            <a:ext cx="7517563" cy="784488"/>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sql</a:t>
            </a:r>
            <a:r>
              <a:rPr lang="en-US" sz="1372" kern="0" dirty="0">
                <a:solidFill>
                  <a:schemeClr val="tx1"/>
                </a:solidFill>
                <a:latin typeface="Consolas" panose="020B0609020204030204" pitchFamily="49" charset="0"/>
              </a:rPr>
              <a:t> -o </a:t>
            </a:r>
            <a:r>
              <a:rPr lang="en-US" sz="1372" kern="0" dirty="0" err="1">
                <a:solidFill>
                  <a:schemeClr val="tx1"/>
                </a:solidFill>
                <a:latin typeface="Consolas" panose="020B0609020204030204" pitchFamily="49" charset="0"/>
              </a:rPr>
              <a:t>countResultsdf</a:t>
            </a: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SELECT results, COUNT(results) AS </a:t>
            </a:r>
            <a:r>
              <a:rPr lang="en-US" sz="1372" kern="0" dirty="0" err="1">
                <a:solidFill>
                  <a:schemeClr val="tx1"/>
                </a:solidFill>
                <a:latin typeface="Consolas" panose="020B0609020204030204" pitchFamily="49" charset="0"/>
              </a:rPr>
              <a:t>cnt</a:t>
            </a:r>
            <a:r>
              <a:rPr lang="en-US" sz="1372" kern="0" dirty="0">
                <a:solidFill>
                  <a:schemeClr val="tx1"/>
                </a:solidFill>
                <a:latin typeface="Consolas" panose="020B0609020204030204" pitchFamily="49" charset="0"/>
              </a:rPr>
              <a:t> FROM </a:t>
            </a:r>
            <a:r>
              <a:rPr lang="en-US" sz="1372" kern="0" dirty="0" err="1">
                <a:solidFill>
                  <a:schemeClr val="tx1"/>
                </a:solidFill>
                <a:latin typeface="Consolas" panose="020B0609020204030204" pitchFamily="49" charset="0"/>
              </a:rPr>
              <a:t>CountResults</a:t>
            </a:r>
            <a:r>
              <a:rPr lang="en-US" sz="1372" kern="0" dirty="0">
                <a:solidFill>
                  <a:schemeClr val="tx1"/>
                </a:solidFill>
                <a:latin typeface="Consolas" panose="020B0609020204030204" pitchFamily="49" charset="0"/>
              </a:rPr>
              <a:t> GROUP BY results</a:t>
            </a:r>
          </a:p>
        </p:txBody>
      </p:sp>
      <p:pic>
        <p:nvPicPr>
          <p:cNvPr id="9" name="Picture 8"/>
          <p:cNvPicPr>
            <a:picLocks noChangeAspect="1"/>
          </p:cNvPicPr>
          <p:nvPr/>
        </p:nvPicPr>
        <p:blipFill>
          <a:blip r:embed="rId4"/>
          <a:stretch>
            <a:fillRect/>
          </a:stretch>
        </p:blipFill>
        <p:spPr>
          <a:xfrm>
            <a:off x="2796864" y="1067825"/>
            <a:ext cx="6115443" cy="4273860"/>
          </a:xfrm>
          <a:prstGeom prst="rect">
            <a:avLst/>
          </a:prstGeom>
        </p:spPr>
      </p:pic>
      <p:sp>
        <p:nvSpPr>
          <p:cNvPr id="10" name="TextBox 9"/>
          <p:cNvSpPr txBox="1"/>
          <p:nvPr/>
        </p:nvSpPr>
        <p:spPr>
          <a:xfrm>
            <a:off x="1701917" y="2395007"/>
            <a:ext cx="8657658" cy="2262947"/>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%%local</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matplotlib</a:t>
            </a:r>
            <a:r>
              <a:rPr lang="en-US" sz="1372" kern="0" dirty="0">
                <a:solidFill>
                  <a:schemeClr val="tx1"/>
                </a:solidFill>
                <a:latin typeface="Consolas" panose="020B0609020204030204" pitchFamily="49" charset="0"/>
              </a:rPr>
              <a:t> inline</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import </a:t>
            </a:r>
            <a:r>
              <a:rPr lang="en-US" sz="1372" kern="0" dirty="0" err="1">
                <a:solidFill>
                  <a:schemeClr val="tx1"/>
                </a:solidFill>
                <a:latin typeface="Consolas" panose="020B0609020204030204" pitchFamily="49" charset="0"/>
              </a:rPr>
              <a:t>matplotlib.pyplot</a:t>
            </a:r>
            <a:r>
              <a:rPr lang="en-US" sz="1372" kern="0" dirty="0">
                <a:solidFill>
                  <a:schemeClr val="tx1"/>
                </a:solidFill>
                <a:latin typeface="Consolas" panose="020B0609020204030204" pitchFamily="49" charset="0"/>
              </a:rPr>
              <a:t> as </a:t>
            </a:r>
            <a:r>
              <a:rPr lang="en-US" sz="1372" kern="0" dirty="0" err="1">
                <a:solidFill>
                  <a:schemeClr val="tx1"/>
                </a:solidFill>
                <a:latin typeface="Consolas" panose="020B0609020204030204" pitchFamily="49" charset="0"/>
              </a:rPr>
              <a:t>plt</a:t>
            </a: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labels = </a:t>
            </a:r>
            <a:r>
              <a:rPr lang="en-US" sz="1372" kern="0" dirty="0" err="1">
                <a:solidFill>
                  <a:schemeClr val="tx1"/>
                </a:solidFill>
                <a:latin typeface="Consolas" panose="020B0609020204030204" pitchFamily="49" charset="0"/>
              </a:rPr>
              <a:t>countResultsdf</a:t>
            </a:r>
            <a:r>
              <a:rPr lang="en-US" sz="1372" kern="0" dirty="0">
                <a:solidFill>
                  <a:schemeClr val="tx1"/>
                </a:solidFill>
                <a:latin typeface="Consolas" panose="020B0609020204030204" pitchFamily="49" charset="0"/>
              </a:rPr>
              <a:t>['results']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sizes = </a:t>
            </a:r>
            <a:r>
              <a:rPr lang="en-US" sz="1372" kern="0" dirty="0" err="1">
                <a:solidFill>
                  <a:schemeClr val="tx1"/>
                </a:solidFill>
                <a:latin typeface="Consolas" panose="020B0609020204030204" pitchFamily="49" charset="0"/>
              </a:rPr>
              <a:t>countResultsdf</a:t>
            </a: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cnt</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colors = ['turquoise', '</a:t>
            </a:r>
            <a:r>
              <a:rPr lang="en-US" sz="1372" kern="0" dirty="0" err="1">
                <a:solidFill>
                  <a:schemeClr val="tx1"/>
                </a:solidFill>
                <a:latin typeface="Consolas" panose="020B0609020204030204" pitchFamily="49" charset="0"/>
              </a:rPr>
              <a:t>seagreen</a:t>
            </a:r>
            <a:r>
              <a:rPr lang="en-US" sz="1372" kern="0" dirty="0">
                <a:solidFill>
                  <a:schemeClr val="tx1"/>
                </a:solidFill>
                <a:latin typeface="Consolas" panose="020B0609020204030204" pitchFamily="49" charset="0"/>
              </a:rPr>
              <a:t>', '</a:t>
            </a:r>
            <a:r>
              <a:rPr lang="en-US" sz="1372" kern="0" dirty="0" err="1">
                <a:solidFill>
                  <a:schemeClr val="tx1"/>
                </a:solidFill>
                <a:latin typeface="Consolas" panose="020B0609020204030204" pitchFamily="49" charset="0"/>
              </a:rPr>
              <a:t>mediumslateblue</a:t>
            </a:r>
            <a:r>
              <a:rPr lang="en-US" sz="1372" kern="0" dirty="0">
                <a:solidFill>
                  <a:schemeClr val="tx1"/>
                </a:solidFill>
                <a:latin typeface="Consolas" panose="020B0609020204030204" pitchFamily="49" charset="0"/>
              </a:rPr>
              <a:t>', '</a:t>
            </a:r>
            <a:r>
              <a:rPr lang="en-US" sz="1372" kern="0" dirty="0" err="1">
                <a:solidFill>
                  <a:schemeClr val="tx1"/>
                </a:solidFill>
                <a:latin typeface="Consolas" panose="020B0609020204030204" pitchFamily="49" charset="0"/>
              </a:rPr>
              <a:t>palegreen</a:t>
            </a:r>
            <a:r>
              <a:rPr lang="en-US" sz="1372" kern="0" dirty="0">
                <a:solidFill>
                  <a:schemeClr val="tx1"/>
                </a:solidFill>
                <a:latin typeface="Consolas" panose="020B0609020204030204" pitchFamily="49" charset="0"/>
              </a:rPr>
              <a:t>', 'coral']</a:t>
            </a:r>
          </a:p>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plt.pie</a:t>
            </a:r>
            <a:r>
              <a:rPr lang="en-US" sz="1372" kern="0" dirty="0">
                <a:solidFill>
                  <a:schemeClr val="tx1"/>
                </a:solidFill>
                <a:latin typeface="Consolas" panose="020B0609020204030204" pitchFamily="49" charset="0"/>
              </a:rPr>
              <a:t>(sizes, labels=labels, </a:t>
            </a:r>
            <a:r>
              <a:rPr lang="en-US" sz="1372" kern="0" dirty="0" err="1">
                <a:solidFill>
                  <a:schemeClr val="tx1"/>
                </a:solidFill>
                <a:latin typeface="Consolas" panose="020B0609020204030204" pitchFamily="49" charset="0"/>
              </a:rPr>
              <a:t>autopct</a:t>
            </a:r>
            <a:r>
              <a:rPr lang="en-US" sz="1372" kern="0" dirty="0">
                <a:solidFill>
                  <a:schemeClr val="tx1"/>
                </a:solidFill>
                <a:latin typeface="Consolas" panose="020B0609020204030204" pitchFamily="49" charset="0"/>
              </a:rPr>
              <a:t>='%1.1f%%', colors=colors)</a:t>
            </a:r>
          </a:p>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plt.axis</a:t>
            </a:r>
            <a:r>
              <a:rPr lang="en-US" sz="1372" kern="0" dirty="0">
                <a:solidFill>
                  <a:schemeClr val="tx1"/>
                </a:solidFill>
                <a:latin typeface="Consolas" panose="020B0609020204030204" pitchFamily="49" charset="0"/>
              </a:rPr>
              <a:t>('equal')</a:t>
            </a:r>
          </a:p>
        </p:txBody>
      </p:sp>
      <p:pic>
        <p:nvPicPr>
          <p:cNvPr id="11" name="Picture 10"/>
          <p:cNvPicPr>
            <a:picLocks noChangeAspect="1"/>
          </p:cNvPicPr>
          <p:nvPr/>
        </p:nvPicPr>
        <p:blipFill>
          <a:blip r:embed="rId5"/>
          <a:stretch>
            <a:fillRect/>
          </a:stretch>
        </p:blipFill>
        <p:spPr>
          <a:xfrm>
            <a:off x="2171061" y="863083"/>
            <a:ext cx="8382498" cy="5480031"/>
          </a:xfrm>
          <a:prstGeom prst="rect">
            <a:avLst/>
          </a:prstGeom>
        </p:spPr>
      </p:pic>
      <p:sp>
        <p:nvSpPr>
          <p:cNvPr id="12" name="TextBox 11"/>
          <p:cNvSpPr txBox="1"/>
          <p:nvPr/>
        </p:nvSpPr>
        <p:spPr>
          <a:xfrm>
            <a:off x="876304" y="2213765"/>
            <a:ext cx="10308885" cy="2262947"/>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def</a:t>
            </a:r>
            <a:r>
              <a:rPr lang="en-US" sz="1372" kern="0" dirty="0">
                <a:solidFill>
                  <a:schemeClr val="tx1"/>
                </a:solidFill>
                <a:latin typeface="Consolas" panose="020B0609020204030204" pitchFamily="49" charset="0"/>
              </a:rPr>
              <a:t> </a:t>
            </a:r>
            <a:r>
              <a:rPr lang="en-US" sz="1372" kern="0" dirty="0" err="1">
                <a:solidFill>
                  <a:schemeClr val="tx1"/>
                </a:solidFill>
                <a:latin typeface="Consolas" panose="020B0609020204030204" pitchFamily="49" charset="0"/>
              </a:rPr>
              <a:t>labelForResults</a:t>
            </a:r>
            <a:r>
              <a:rPr lang="en-US" sz="1372" kern="0" dirty="0">
                <a:solidFill>
                  <a:schemeClr val="tx1"/>
                </a:solidFill>
                <a:latin typeface="Consolas" panose="020B0609020204030204" pitchFamily="49" charset="0"/>
              </a:rPr>
              <a:t>(s):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if s == 'Fail':</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return 0.0</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a:t>
            </a:r>
            <a:r>
              <a:rPr lang="en-US" sz="1372" kern="0" dirty="0" err="1">
                <a:solidFill>
                  <a:schemeClr val="tx1"/>
                </a:solidFill>
                <a:latin typeface="Consolas" panose="020B0609020204030204" pitchFamily="49" charset="0"/>
              </a:rPr>
              <a:t>elif</a:t>
            </a:r>
            <a:r>
              <a:rPr lang="en-US" sz="1372" kern="0" dirty="0">
                <a:solidFill>
                  <a:schemeClr val="tx1"/>
                </a:solidFill>
                <a:latin typeface="Consolas" panose="020B0609020204030204" pitchFamily="49" charset="0"/>
              </a:rPr>
              <a:t> s == 'Pass w/ Conditions' or s == 'Pass':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return 1.0</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else:</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return -1.0</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label = </a:t>
            </a:r>
            <a:r>
              <a:rPr lang="en-US" sz="1372" kern="0" dirty="0" err="1">
                <a:solidFill>
                  <a:schemeClr val="tx1"/>
                </a:solidFill>
                <a:latin typeface="Consolas" panose="020B0609020204030204" pitchFamily="49" charset="0"/>
              </a:rPr>
              <a:t>UserDefinedFunction</a:t>
            </a: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labelForResults</a:t>
            </a:r>
            <a:r>
              <a:rPr lang="en-US" sz="1372" kern="0" dirty="0">
                <a:solidFill>
                  <a:schemeClr val="tx1"/>
                </a:solidFill>
                <a:latin typeface="Consolas" panose="020B0609020204030204" pitchFamily="49" charset="0"/>
              </a:rPr>
              <a:t>, </a:t>
            </a:r>
            <a:r>
              <a:rPr lang="en-US" sz="1372" kern="0" dirty="0" err="1">
                <a:solidFill>
                  <a:schemeClr val="tx1"/>
                </a:solidFill>
                <a:latin typeface="Consolas" panose="020B0609020204030204" pitchFamily="49" charset="0"/>
              </a:rPr>
              <a:t>DoubleType</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labeledData</a:t>
            </a:r>
            <a:r>
              <a:rPr lang="en-US" sz="1372" kern="0" dirty="0">
                <a:solidFill>
                  <a:schemeClr val="tx1"/>
                </a:solidFill>
                <a:latin typeface="Consolas" panose="020B0609020204030204" pitchFamily="49" charset="0"/>
              </a:rPr>
              <a:t> = </a:t>
            </a:r>
            <a:r>
              <a:rPr lang="en-US" sz="1372" kern="0" dirty="0" err="1">
                <a:solidFill>
                  <a:schemeClr val="tx1"/>
                </a:solidFill>
                <a:latin typeface="Consolas" panose="020B0609020204030204" pitchFamily="49" charset="0"/>
              </a:rPr>
              <a:t>df.select</a:t>
            </a:r>
            <a:r>
              <a:rPr lang="en-US" sz="1372" kern="0" dirty="0">
                <a:solidFill>
                  <a:schemeClr val="tx1"/>
                </a:solidFill>
                <a:latin typeface="Consolas" panose="020B0609020204030204" pitchFamily="49" charset="0"/>
              </a:rPr>
              <a:t>(label(</a:t>
            </a:r>
            <a:r>
              <a:rPr lang="en-US" sz="1372" kern="0" dirty="0" err="1">
                <a:solidFill>
                  <a:schemeClr val="tx1"/>
                </a:solidFill>
                <a:latin typeface="Consolas" panose="020B0609020204030204" pitchFamily="49" charset="0"/>
              </a:rPr>
              <a:t>df.results</a:t>
            </a:r>
            <a:r>
              <a:rPr lang="en-US" sz="1372" kern="0" dirty="0">
                <a:solidFill>
                  <a:schemeClr val="tx1"/>
                </a:solidFill>
                <a:latin typeface="Consolas" panose="020B0609020204030204" pitchFamily="49" charset="0"/>
              </a:rPr>
              <a:t>).alias('label'), </a:t>
            </a:r>
            <a:r>
              <a:rPr lang="en-US" sz="1372" kern="0" dirty="0" err="1">
                <a:solidFill>
                  <a:schemeClr val="tx1"/>
                </a:solidFill>
                <a:latin typeface="Consolas" panose="020B0609020204030204" pitchFamily="49" charset="0"/>
              </a:rPr>
              <a:t>df.violations</a:t>
            </a:r>
            <a:r>
              <a:rPr lang="en-US" sz="1372" kern="0" dirty="0">
                <a:solidFill>
                  <a:schemeClr val="tx1"/>
                </a:solidFill>
                <a:latin typeface="Consolas" panose="020B0609020204030204" pitchFamily="49" charset="0"/>
              </a:rPr>
              <a:t>).where('label &gt;= 0')</a:t>
            </a:r>
          </a:p>
        </p:txBody>
      </p:sp>
      <p:sp>
        <p:nvSpPr>
          <p:cNvPr id="13" name="TextBox 12"/>
          <p:cNvSpPr txBox="1"/>
          <p:nvPr/>
        </p:nvSpPr>
        <p:spPr>
          <a:xfrm>
            <a:off x="876304" y="3058599"/>
            <a:ext cx="10308885" cy="57328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labeledData.take</a:t>
            </a:r>
            <a:r>
              <a:rPr lang="en-US" sz="1372" kern="0" dirty="0">
                <a:solidFill>
                  <a:schemeClr val="tx1"/>
                </a:solidFill>
                <a:latin typeface="Consolas" panose="020B0609020204030204" pitchFamily="49" charset="0"/>
              </a:rPr>
              <a:t>(1)</a:t>
            </a:r>
          </a:p>
        </p:txBody>
      </p:sp>
      <p:sp>
        <p:nvSpPr>
          <p:cNvPr id="14" name="TextBox 13"/>
          <p:cNvSpPr txBox="1"/>
          <p:nvPr/>
        </p:nvSpPr>
        <p:spPr>
          <a:xfrm>
            <a:off x="873903" y="1282344"/>
            <a:ext cx="10308885" cy="458624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THIS IS AN OUTPUT</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[Row(label=0.0, violations=u"41. PREMISES MAINTAINED FREE OF LITTER, UNNECESSARY ARTICLES, CLEANING  EQUIPMENT PROPERLY STORED - Comments: All parts of the food establishment and all parts of the property used in connection with the operation of the establishment shall be kept neat and clean and should not produce any offensive odors.  REMOVE MATTRESS FROM SMALL DUMPSTER. | 35. WALLS, CEILINGS, ATTACHED EQUIPMENT CONSTRUCTED PER CODE: GOOD REPAIR, SURFACES CLEAN AND DUST-LESS CLEANING METHODS - Comments: The walls and ceilings shall be in good repair and easily cleaned.  REPAIR MISALIGNED DOORS AND DOOR NEAR ELEVATOR.  DETAIL CLEAN BLACK MOLD LIKE SUBSTANCE FROM WALLS BY BOTH DISH MACHINES.  REPAIR OR REMOVE BASEBOARD UNDER DISH MACHINE (LEFT REAR KITCHEN). SEAL ALL GAPS.  REPLACE MILK CRATES USED IN WALK IN COOLERS AND STORAGE AREAS WITH PROPER SHELVING AT LEAST 6' OFF THE FLOOR.  | 38. VENTILATION: ROOMS AND EQUIPMENT VENTED AS REQUIRED: PLUMBING: INSTALLED AND MAINTAINED - Comments: The flow of air discharged from kitchen fans shall always be through a duct to a point above the roofline.  REPAIR BROKEN VENTILATION IN MEN'S AND WOMEN'S WASHROOMS NEXT TO DINING AREA. | 32. FOOD AND NON-FOOD CONTACT SURFACES PROPERLY DESIGNED, CONSTRUCTED AND MAINTAINED - Comments: All food and non-food contact equipment and utensils shall be smooth, easily cleanable, and durable, and shall be in good repair.  REPAIR DAMAGED PLUG ON LEFT SIDE OF 2 COMPARTMENT SINK.  REPAIR SELF CLOSER ON BOTTOM LEFT DOOR OF 4 DOOR PREP UNIT NEXT TO OFFICE.")]</a:t>
            </a:r>
          </a:p>
        </p:txBody>
      </p:sp>
    </p:spTree>
    <p:extLst>
      <p:ext uri="{BB962C8B-B14F-4D97-AF65-F5344CB8AC3E}">
        <p14:creationId xmlns:p14="http://schemas.microsoft.com/office/powerpoint/2010/main" val="35321404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10" grpId="0" animBg="1"/>
      <p:bldP spid="10" grpId="1" animBg="1"/>
      <p:bldP spid="12" grpId="0" animBg="1"/>
      <p:bldP spid="12" grpId="1" animBg="1"/>
      <p:bldP spid="13" grpId="0" animBg="1"/>
      <p:bldP spid="13" grpId="1"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 y="1186674"/>
            <a:ext cx="10128356" cy="2697605"/>
          </a:xfrm>
        </p:spPr>
        <p:txBody>
          <a:bodyPr vert="horz" wrap="square" lIns="448212" tIns="91440" rIns="146304" bIns="91440" rtlCol="0" anchor="t" anchorCtr="0">
            <a:noAutofit/>
          </a:bodyPr>
          <a:lstStyle/>
          <a:p>
            <a:r>
              <a:rPr lang="en-US" dirty="0"/>
              <a:t>Demo</a:t>
            </a:r>
          </a:p>
        </p:txBody>
      </p:sp>
      <p:sp>
        <p:nvSpPr>
          <p:cNvPr id="5" name="Text Placeholder 4"/>
          <p:cNvSpPr>
            <a:spLocks noGrp="1"/>
          </p:cNvSpPr>
          <p:nvPr>
            <p:ph type="body" sz="quarter" idx="12"/>
          </p:nvPr>
        </p:nvSpPr>
        <p:spPr>
          <a:xfrm>
            <a:off x="1" y="3877208"/>
            <a:ext cx="10129913" cy="1793627"/>
          </a:xfrm>
        </p:spPr>
        <p:txBody>
          <a:bodyPr vert="horz" wrap="square" lIns="448212" tIns="146304" rIns="182880" bIns="146304" rtlCol="0">
            <a:noAutofit/>
          </a:bodyPr>
          <a:lstStyle/>
          <a:p>
            <a:r>
              <a:rPr lang="en-US" dirty="0"/>
              <a:t>Analyzing building temperature using HVAC data</a:t>
            </a:r>
          </a:p>
        </p:txBody>
      </p:sp>
    </p:spTree>
    <p:extLst>
      <p:ext uri="{BB962C8B-B14F-4D97-AF65-F5344CB8AC3E}">
        <p14:creationId xmlns:p14="http://schemas.microsoft.com/office/powerpoint/2010/main" val="4567971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558" y="841156"/>
            <a:ext cx="10308885" cy="5250393"/>
          </a:xfrm>
          <a:prstGeom prst="rect">
            <a:avLst/>
          </a:prstGeom>
          <a:ln w="63500">
            <a:solidFill>
              <a:schemeClr val="accent4"/>
            </a:solidFill>
          </a:ln>
        </p:spPr>
      </p:pic>
    </p:spTree>
    <p:extLst>
      <p:ext uri="{BB962C8B-B14F-4D97-AF65-F5344CB8AC3E}">
        <p14:creationId xmlns:p14="http://schemas.microsoft.com/office/powerpoint/2010/main" val="11964471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p:nvPr/>
        </p:nvPicPr>
        <p:blipFill rotWithShape="1">
          <a:blip r:embed="rId3">
            <a:extLst>
              <a:ext uri="{28A0092B-C50C-407E-A947-70E740481C1C}">
                <a14:useLocalDpi xmlns:a14="http://schemas.microsoft.com/office/drawing/2010/main" val="0"/>
              </a:ext>
            </a:extLst>
          </a:blip>
          <a:srcRect t="1" r="10737" b="1055"/>
          <a:stretch/>
        </p:blipFill>
        <p:spPr bwMode="auto">
          <a:xfrm>
            <a:off x="1245814" y="470488"/>
            <a:ext cx="9700373" cy="5792523"/>
          </a:xfrm>
          <a:prstGeom prst="rect">
            <a:avLst/>
          </a:prstGeom>
          <a:noFill/>
          <a:ln w="63500">
            <a:solidFill>
              <a:srgbClr val="DC3C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821456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62178"/>
          </a:xfrm>
        </p:spPr>
        <p:txBody>
          <a:bodyPr vert="horz" wrap="square" lIns="448212" tIns="91440" rIns="146304" bIns="91440" rtlCol="0" anchor="t" anchorCtr="0">
            <a:spAutoFit/>
          </a:bodyPr>
          <a:lstStyle/>
          <a:p>
            <a:r>
              <a:rPr lang="en-US" dirty="0" err="1"/>
              <a:t>MLlib</a:t>
            </a:r>
            <a:r>
              <a:rPr lang="en-US" dirty="0"/>
              <a:t> vs ML</a:t>
            </a:r>
          </a:p>
        </p:txBody>
      </p:sp>
    </p:spTree>
    <p:extLst>
      <p:ext uri="{BB962C8B-B14F-4D97-AF65-F5344CB8AC3E}">
        <p14:creationId xmlns:p14="http://schemas.microsoft.com/office/powerpoint/2010/main" val="202920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15924" b="19298"/>
          <a:stretch/>
        </p:blipFill>
        <p:spPr bwMode="auto">
          <a:xfrm>
            <a:off x="1646122" y="478269"/>
            <a:ext cx="8899757" cy="5378549"/>
          </a:xfrm>
          <a:prstGeom prst="rect">
            <a:avLst/>
          </a:prstGeom>
          <a:ln w="63500">
            <a:solidFill>
              <a:srgbClr val="DC3C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86394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2062089" y="178629"/>
            <a:ext cx="8067823" cy="6351339"/>
          </a:xfrm>
          <a:prstGeom prst="rect">
            <a:avLst/>
          </a:prstGeom>
          <a:solidFill>
            <a:schemeClr val="bg1">
              <a:lumMod val="95000"/>
            </a:schemeClr>
          </a:solidFill>
          <a:ln w="63500">
            <a:solidFill>
              <a:srgbClr val="DC3C00"/>
            </a:solidFill>
          </a:ln>
        </p:spPr>
        <p:txBody>
          <a:bodyPr wrap="square" lIns="179285" tIns="89642" r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List the structure of data. Since the data will be loaded as an array, this structure clarifies each element’s purpose.</a:t>
            </a: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0 Date</a:t>
            </a: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1 Time</a:t>
            </a: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2 </a:t>
            </a:r>
            <a:r>
              <a:rPr lang="en-US" sz="1372" kern="0" dirty="0" err="1">
                <a:solidFill>
                  <a:srgbClr val="00B050"/>
                </a:solidFill>
                <a:latin typeface="Consolas" panose="020B0609020204030204" pitchFamily="49" charset="0"/>
              </a:rPr>
              <a:t>TargetTemp</a:t>
            </a: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3 </a:t>
            </a:r>
            <a:r>
              <a:rPr lang="en-US" sz="1372" kern="0" dirty="0" err="1">
                <a:solidFill>
                  <a:srgbClr val="00B050"/>
                </a:solidFill>
                <a:latin typeface="Consolas" panose="020B0609020204030204" pitchFamily="49" charset="0"/>
              </a:rPr>
              <a:t>ActualTemp</a:t>
            </a: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4 System</a:t>
            </a: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5 </a:t>
            </a:r>
            <a:r>
              <a:rPr lang="en-US" sz="1372" kern="0" dirty="0" err="1">
                <a:solidFill>
                  <a:srgbClr val="00B050"/>
                </a:solidFill>
                <a:latin typeface="Consolas" panose="020B0609020204030204" pitchFamily="49" charset="0"/>
              </a:rPr>
              <a:t>SystemAge</a:t>
            </a: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6 </a:t>
            </a:r>
            <a:r>
              <a:rPr lang="en-US" sz="1372" kern="0" dirty="0" err="1">
                <a:solidFill>
                  <a:srgbClr val="00B050"/>
                </a:solidFill>
                <a:latin typeface="Consolas" panose="020B0609020204030204" pitchFamily="49" charset="0"/>
              </a:rPr>
              <a:t>BuildingID</a:t>
            </a: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err="1">
                <a:solidFill>
                  <a:srgbClr val="505050">
                    <a:lumMod val="65000"/>
                    <a:lumOff val="35000"/>
                  </a:srgbClr>
                </a:solidFill>
                <a:latin typeface="Consolas" panose="020B0609020204030204" pitchFamily="49" charset="0"/>
              </a:rPr>
              <a:t>LabeledDocument</a:t>
            </a:r>
            <a:r>
              <a:rPr lang="en-US" sz="1372" kern="0" dirty="0">
                <a:solidFill>
                  <a:srgbClr val="505050">
                    <a:lumMod val="65000"/>
                    <a:lumOff val="35000"/>
                  </a:srgbClr>
                </a:solidFill>
                <a:latin typeface="Consolas" panose="020B0609020204030204" pitchFamily="49" charset="0"/>
              </a:rPr>
              <a:t> = Row("</a:t>
            </a:r>
            <a:r>
              <a:rPr lang="en-US" sz="1372" kern="0" dirty="0" err="1">
                <a:solidFill>
                  <a:srgbClr val="505050">
                    <a:lumMod val="65000"/>
                    <a:lumOff val="35000"/>
                  </a:srgbClr>
                </a:solidFill>
                <a:latin typeface="Consolas" panose="020B0609020204030204" pitchFamily="49" charset="0"/>
              </a:rPr>
              <a:t>BuildingID</a:t>
            </a:r>
            <a:r>
              <a:rPr lang="en-US" sz="1372" kern="0" dirty="0">
                <a:solidFill>
                  <a:srgbClr val="505050">
                    <a:lumMod val="65000"/>
                    <a:lumOff val="35000"/>
                  </a:srgbClr>
                </a:solidFill>
                <a:latin typeface="Consolas" panose="020B0609020204030204" pitchFamily="49" charset="0"/>
              </a:rPr>
              <a:t>", "</a:t>
            </a:r>
            <a:r>
              <a:rPr lang="en-US" sz="1372" kern="0" dirty="0" err="1">
                <a:solidFill>
                  <a:srgbClr val="505050">
                    <a:lumMod val="65000"/>
                    <a:lumOff val="35000"/>
                  </a:srgbClr>
                </a:solidFill>
                <a:latin typeface="Consolas" panose="020B0609020204030204" pitchFamily="49" charset="0"/>
              </a:rPr>
              <a:t>SystemInfo</a:t>
            </a:r>
            <a:r>
              <a:rPr lang="en-US" sz="1372" kern="0" dirty="0">
                <a:solidFill>
                  <a:srgbClr val="505050">
                    <a:lumMod val="65000"/>
                    <a:lumOff val="35000"/>
                  </a:srgbClr>
                </a:solidFill>
                <a:latin typeface="Consolas" panose="020B0609020204030204" pitchFamily="49" charset="0"/>
              </a:rPr>
              <a:t>", "label")</a:t>
            </a: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Define a function that parses the raw CSV file and returns an object of type (</a:t>
            </a:r>
            <a:r>
              <a:rPr lang="en-US" sz="1372" kern="0" dirty="0" err="1">
                <a:solidFill>
                  <a:srgbClr val="00B050"/>
                </a:solidFill>
                <a:latin typeface="Consolas" panose="020B0609020204030204" pitchFamily="49" charset="0"/>
              </a:rPr>
              <a:t>LabeledDocument</a:t>
            </a:r>
            <a:r>
              <a:rPr lang="en-US" sz="1372" kern="0" dirty="0">
                <a:solidFill>
                  <a:srgbClr val="00B050"/>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err="1">
                <a:solidFill>
                  <a:srgbClr val="505050">
                    <a:lumMod val="65000"/>
                    <a:lumOff val="35000"/>
                  </a:srgbClr>
                </a:solidFill>
                <a:latin typeface="Consolas" panose="020B0609020204030204" pitchFamily="49" charset="0"/>
              </a:rPr>
              <a:t>def</a:t>
            </a:r>
            <a:r>
              <a:rPr lang="en-US" sz="1372" kern="0" dirty="0">
                <a:solidFill>
                  <a:srgbClr val="505050">
                    <a:lumMod val="65000"/>
                    <a:lumOff val="35000"/>
                  </a:srgbClr>
                </a:solidFill>
                <a:latin typeface="Consolas" panose="020B0609020204030204" pitchFamily="49" charset="0"/>
              </a:rPr>
              <a:t> </a:t>
            </a:r>
            <a:r>
              <a:rPr lang="en-US" sz="1372" kern="0" dirty="0" err="1">
                <a:solidFill>
                  <a:srgbClr val="505050">
                    <a:lumMod val="65000"/>
                    <a:lumOff val="35000"/>
                  </a:srgbClr>
                </a:solidFill>
                <a:latin typeface="Consolas" panose="020B0609020204030204" pitchFamily="49" charset="0"/>
              </a:rPr>
              <a:t>parseDocument</a:t>
            </a:r>
            <a:r>
              <a:rPr lang="en-US" sz="1372" kern="0" dirty="0">
                <a:solidFill>
                  <a:srgbClr val="505050">
                    <a:lumMod val="65000"/>
                    <a:lumOff val="35000"/>
                  </a:srgbClr>
                </a:solidFill>
                <a:latin typeface="Consolas" panose="020B0609020204030204" pitchFamily="49" charset="0"/>
              </a:rPr>
              <a:t>(line):</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values = [</a:t>
            </a:r>
            <a:r>
              <a:rPr lang="en-US" sz="1372" kern="0" dirty="0" err="1">
                <a:solidFill>
                  <a:srgbClr val="505050">
                    <a:lumMod val="65000"/>
                    <a:lumOff val="35000"/>
                  </a:srgbClr>
                </a:solidFill>
                <a:latin typeface="Consolas" panose="020B0609020204030204" pitchFamily="49" charset="0"/>
              </a:rPr>
              <a:t>str</a:t>
            </a:r>
            <a:r>
              <a:rPr lang="en-US" sz="1372" kern="0" dirty="0">
                <a:solidFill>
                  <a:srgbClr val="505050">
                    <a:lumMod val="65000"/>
                    <a:lumOff val="35000"/>
                  </a:srgbClr>
                </a:solidFill>
                <a:latin typeface="Consolas" panose="020B0609020204030204" pitchFamily="49" charset="0"/>
              </a:rPr>
              <a:t>(x) for x in </a:t>
            </a:r>
            <a:r>
              <a:rPr lang="en-US" sz="1372" kern="0" dirty="0" err="1">
                <a:solidFill>
                  <a:srgbClr val="505050">
                    <a:lumMod val="65000"/>
                    <a:lumOff val="35000"/>
                  </a:srgbClr>
                </a:solidFill>
                <a:latin typeface="Consolas" panose="020B0609020204030204" pitchFamily="49" charset="0"/>
              </a:rPr>
              <a:t>line.split</a:t>
            </a:r>
            <a:r>
              <a:rPr lang="en-US" sz="1372" kern="0" dirty="0">
                <a:solidFill>
                  <a:srgbClr val="505050">
                    <a:lumMod val="65000"/>
                    <a:lumOff val="35000"/>
                  </a:srgbClr>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if (values[3] &gt; values[2]):</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hot = 1.0</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else:</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hot = 0.0        </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a:t>
            </a:r>
            <a:r>
              <a:rPr lang="en-US" sz="1372" kern="0" dirty="0" err="1">
                <a:solidFill>
                  <a:srgbClr val="505050">
                    <a:lumMod val="65000"/>
                    <a:lumOff val="35000"/>
                  </a:srgbClr>
                </a:solidFill>
                <a:latin typeface="Consolas" panose="020B0609020204030204" pitchFamily="49" charset="0"/>
              </a:rPr>
              <a:t>textValue</a:t>
            </a:r>
            <a:r>
              <a:rPr lang="en-US" sz="1372" kern="0" dirty="0">
                <a:solidFill>
                  <a:srgbClr val="505050">
                    <a:lumMod val="65000"/>
                    <a:lumOff val="35000"/>
                  </a:srgbClr>
                </a:solidFill>
                <a:latin typeface="Consolas" panose="020B0609020204030204" pitchFamily="49" charset="0"/>
              </a:rPr>
              <a:t> = </a:t>
            </a:r>
            <a:r>
              <a:rPr lang="en-US" sz="1372" kern="0" dirty="0" err="1">
                <a:solidFill>
                  <a:srgbClr val="505050">
                    <a:lumMod val="65000"/>
                    <a:lumOff val="35000"/>
                  </a:srgbClr>
                </a:solidFill>
                <a:latin typeface="Consolas" panose="020B0609020204030204" pitchFamily="49" charset="0"/>
              </a:rPr>
              <a:t>str</a:t>
            </a:r>
            <a:r>
              <a:rPr lang="en-US" sz="1372" kern="0" dirty="0">
                <a:solidFill>
                  <a:srgbClr val="505050">
                    <a:lumMod val="65000"/>
                    <a:lumOff val="35000"/>
                  </a:srgbClr>
                </a:solidFill>
                <a:latin typeface="Consolas" panose="020B0609020204030204" pitchFamily="49" charset="0"/>
              </a:rPr>
              <a:t>(values[4]) + " " + </a:t>
            </a:r>
            <a:r>
              <a:rPr lang="en-US" sz="1372" kern="0" dirty="0" err="1">
                <a:solidFill>
                  <a:srgbClr val="505050">
                    <a:lumMod val="65000"/>
                    <a:lumOff val="35000"/>
                  </a:srgbClr>
                </a:solidFill>
                <a:latin typeface="Consolas" panose="020B0609020204030204" pitchFamily="49" charset="0"/>
              </a:rPr>
              <a:t>str</a:t>
            </a:r>
            <a:r>
              <a:rPr lang="en-US" sz="1372" kern="0" dirty="0">
                <a:solidFill>
                  <a:srgbClr val="505050">
                    <a:lumMod val="65000"/>
                    <a:lumOff val="35000"/>
                  </a:srgbClr>
                </a:solidFill>
                <a:latin typeface="Consolas" panose="020B0609020204030204" pitchFamily="49" charset="0"/>
              </a:rPr>
              <a:t>(values[5])</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return </a:t>
            </a:r>
            <a:r>
              <a:rPr lang="en-US" sz="1372" kern="0" dirty="0" err="1">
                <a:solidFill>
                  <a:srgbClr val="505050">
                    <a:lumMod val="65000"/>
                    <a:lumOff val="35000"/>
                  </a:srgbClr>
                </a:solidFill>
                <a:latin typeface="Consolas" panose="020B0609020204030204" pitchFamily="49" charset="0"/>
              </a:rPr>
              <a:t>LabeledDocument</a:t>
            </a:r>
            <a:r>
              <a:rPr lang="en-US" sz="1372" kern="0" dirty="0">
                <a:solidFill>
                  <a:srgbClr val="505050">
                    <a:lumMod val="65000"/>
                    <a:lumOff val="35000"/>
                  </a:srgbClr>
                </a:solidFill>
                <a:latin typeface="Consolas" panose="020B0609020204030204" pitchFamily="49" charset="0"/>
              </a:rPr>
              <a:t>((values[6]), </a:t>
            </a:r>
            <a:r>
              <a:rPr lang="en-US" sz="1372" kern="0" dirty="0" err="1">
                <a:solidFill>
                  <a:srgbClr val="505050">
                    <a:lumMod val="65000"/>
                    <a:lumOff val="35000"/>
                  </a:srgbClr>
                </a:solidFill>
                <a:latin typeface="Consolas" panose="020B0609020204030204" pitchFamily="49" charset="0"/>
              </a:rPr>
              <a:t>textValue</a:t>
            </a:r>
            <a:r>
              <a:rPr lang="en-US" sz="1372" kern="0" dirty="0">
                <a:solidFill>
                  <a:srgbClr val="505050">
                    <a:lumMod val="65000"/>
                    <a:lumOff val="35000"/>
                  </a:srgbClr>
                </a:solidFill>
                <a:latin typeface="Consolas" panose="020B0609020204030204" pitchFamily="49" charset="0"/>
              </a:rPr>
              <a:t>, hot)</a:t>
            </a: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Load the raw hvac.csv file, parse it using the function.</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data = </a:t>
            </a:r>
            <a:r>
              <a:rPr lang="en-US" sz="1372" kern="0" dirty="0" err="1">
                <a:solidFill>
                  <a:srgbClr val="505050">
                    <a:lumMod val="65000"/>
                    <a:lumOff val="35000"/>
                  </a:srgbClr>
                </a:solidFill>
                <a:latin typeface="Consolas" panose="020B0609020204030204" pitchFamily="49" charset="0"/>
              </a:rPr>
              <a:t>sc.textFile</a:t>
            </a:r>
            <a:r>
              <a:rPr lang="en-US" sz="1372" kern="0" dirty="0">
                <a:solidFill>
                  <a:srgbClr val="505050">
                    <a:lumMod val="65000"/>
                    <a:lumOff val="35000"/>
                  </a:srgbClr>
                </a:solidFill>
                <a:latin typeface="Consolas" panose="020B0609020204030204" pitchFamily="49" charset="0"/>
              </a:rPr>
              <a:t>("</a:t>
            </a:r>
            <a:r>
              <a:rPr lang="en-US" sz="1372" kern="0" dirty="0" err="1">
                <a:solidFill>
                  <a:srgbClr val="505050">
                    <a:lumMod val="65000"/>
                    <a:lumOff val="35000"/>
                  </a:srgbClr>
                </a:solidFill>
                <a:latin typeface="Consolas" panose="020B0609020204030204" pitchFamily="49" charset="0"/>
              </a:rPr>
              <a:t>wasb</a:t>
            </a:r>
            <a:r>
              <a:rPr lang="en-US" sz="1372" kern="0" dirty="0">
                <a:solidFill>
                  <a:srgbClr val="505050">
                    <a:lumMod val="65000"/>
                    <a:lumOff val="35000"/>
                  </a:srgbClr>
                </a:solidFill>
                <a:latin typeface="Consolas" panose="020B0609020204030204" pitchFamily="49" charset="0"/>
              </a:rPr>
              <a:t>:///</a:t>
            </a:r>
            <a:r>
              <a:rPr lang="en-US" sz="1372" kern="0" dirty="0" err="1">
                <a:solidFill>
                  <a:srgbClr val="505050">
                    <a:lumMod val="65000"/>
                    <a:lumOff val="35000"/>
                  </a:srgbClr>
                </a:solidFill>
                <a:latin typeface="Consolas" panose="020B0609020204030204" pitchFamily="49" charset="0"/>
              </a:rPr>
              <a:t>HdiSamples</a:t>
            </a:r>
            <a:r>
              <a:rPr lang="en-US" sz="1372" kern="0" dirty="0">
                <a:solidFill>
                  <a:srgbClr val="505050">
                    <a:lumMod val="65000"/>
                    <a:lumOff val="35000"/>
                  </a:srgbClr>
                </a:solidFill>
                <a:latin typeface="Consolas" panose="020B0609020204030204" pitchFamily="49" charset="0"/>
              </a:rPr>
              <a:t>/</a:t>
            </a:r>
            <a:r>
              <a:rPr lang="en-US" sz="1372" kern="0" dirty="0" err="1">
                <a:solidFill>
                  <a:srgbClr val="505050">
                    <a:lumMod val="65000"/>
                    <a:lumOff val="35000"/>
                  </a:srgbClr>
                </a:solidFill>
                <a:latin typeface="Consolas" panose="020B0609020204030204" pitchFamily="49" charset="0"/>
              </a:rPr>
              <a:t>SensorSampleData</a:t>
            </a:r>
            <a:r>
              <a:rPr lang="en-US" sz="1372" kern="0" dirty="0">
                <a:solidFill>
                  <a:srgbClr val="505050">
                    <a:lumMod val="65000"/>
                    <a:lumOff val="35000"/>
                  </a:srgbClr>
                </a:solidFill>
                <a:latin typeface="Consolas" panose="020B0609020204030204" pitchFamily="49" charset="0"/>
              </a:rPr>
              <a:t>/</a:t>
            </a:r>
            <a:r>
              <a:rPr lang="en-US" sz="1372" kern="0" dirty="0" err="1">
                <a:solidFill>
                  <a:srgbClr val="505050">
                    <a:lumMod val="65000"/>
                    <a:lumOff val="35000"/>
                  </a:srgbClr>
                </a:solidFill>
                <a:latin typeface="Consolas" panose="020B0609020204030204" pitchFamily="49" charset="0"/>
              </a:rPr>
              <a:t>hvac</a:t>
            </a:r>
            <a:r>
              <a:rPr lang="en-US" sz="1372" kern="0" dirty="0">
                <a:solidFill>
                  <a:srgbClr val="505050">
                    <a:lumMod val="65000"/>
                    <a:lumOff val="35000"/>
                  </a:srgbClr>
                </a:solidFill>
                <a:latin typeface="Consolas" panose="020B0609020204030204" pitchFamily="49" charset="0"/>
              </a:rPr>
              <a:t>/HVAC.csv")</a:t>
            </a: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documents = </a:t>
            </a:r>
            <a:r>
              <a:rPr lang="en-US" sz="1372" kern="0" dirty="0" err="1">
                <a:solidFill>
                  <a:srgbClr val="505050">
                    <a:lumMod val="65000"/>
                    <a:lumOff val="35000"/>
                  </a:srgbClr>
                </a:solidFill>
                <a:latin typeface="Consolas" panose="020B0609020204030204" pitchFamily="49" charset="0"/>
              </a:rPr>
              <a:t>data.filter</a:t>
            </a:r>
            <a:r>
              <a:rPr lang="en-US" sz="1372" kern="0" dirty="0">
                <a:solidFill>
                  <a:srgbClr val="505050">
                    <a:lumMod val="65000"/>
                    <a:lumOff val="35000"/>
                  </a:srgbClr>
                </a:solidFill>
                <a:latin typeface="Consolas" panose="020B0609020204030204" pitchFamily="49" charset="0"/>
              </a:rPr>
              <a:t>(lambda s: "Date" not in s).map(</a:t>
            </a:r>
            <a:r>
              <a:rPr lang="en-US" sz="1372" kern="0" dirty="0" err="1">
                <a:solidFill>
                  <a:srgbClr val="505050">
                    <a:lumMod val="65000"/>
                    <a:lumOff val="35000"/>
                  </a:srgbClr>
                </a:solidFill>
                <a:latin typeface="Consolas" panose="020B0609020204030204" pitchFamily="49" charset="0"/>
              </a:rPr>
              <a:t>parseDocument</a:t>
            </a:r>
            <a:r>
              <a:rPr lang="en-US" sz="1372" kern="0" dirty="0">
                <a:solidFill>
                  <a:srgbClr val="505050">
                    <a:lumMod val="65000"/>
                    <a:lumOff val="35000"/>
                  </a:srgbClr>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training = </a:t>
            </a:r>
            <a:r>
              <a:rPr lang="en-US" sz="1372" kern="0" dirty="0" err="1">
                <a:solidFill>
                  <a:srgbClr val="505050">
                    <a:lumMod val="65000"/>
                    <a:lumOff val="35000"/>
                  </a:srgbClr>
                </a:solidFill>
                <a:latin typeface="Consolas" panose="020B0609020204030204" pitchFamily="49" charset="0"/>
              </a:rPr>
              <a:t>documents.toDF</a:t>
            </a:r>
            <a:r>
              <a:rPr lang="en-US" sz="1372" kern="0" dirty="0">
                <a:solidFill>
                  <a:srgbClr val="505050">
                    <a:lumMod val="65000"/>
                    <a:lumOff val="35000"/>
                  </a:srgbClr>
                </a:solidFill>
                <a:latin typeface="Consolas" panose="020B0609020204030204" pitchFamily="49" charset="0"/>
              </a:rPr>
              <a:t>()</a:t>
            </a:r>
          </a:p>
        </p:txBody>
      </p:sp>
    </p:spTree>
    <p:extLst>
      <p:ext uri="{BB962C8B-B14F-4D97-AF65-F5344CB8AC3E}">
        <p14:creationId xmlns:p14="http://schemas.microsoft.com/office/powerpoint/2010/main" val="2565986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p:nvPr/>
        </p:nvPicPr>
        <p:blipFill rotWithShape="1">
          <a:blip r:embed="rId3"/>
          <a:srcRect b="11636"/>
          <a:stretch/>
        </p:blipFill>
        <p:spPr>
          <a:xfrm>
            <a:off x="941558" y="502308"/>
            <a:ext cx="10308885" cy="5249544"/>
          </a:xfrm>
          <a:prstGeom prst="rect">
            <a:avLst/>
          </a:prstGeom>
          <a:ln w="63500">
            <a:solidFill>
              <a:srgbClr val="DC3C00"/>
            </a:solidFill>
          </a:ln>
        </p:spPr>
      </p:pic>
    </p:spTree>
    <p:extLst>
      <p:ext uri="{BB962C8B-B14F-4D97-AF65-F5344CB8AC3E}">
        <p14:creationId xmlns:p14="http://schemas.microsoft.com/office/powerpoint/2010/main" val="3129537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extBox 13"/>
          <p:cNvSpPr txBox="1"/>
          <p:nvPr/>
        </p:nvSpPr>
        <p:spPr>
          <a:xfrm>
            <a:off x="873903" y="1282344"/>
            <a:ext cx="10308885" cy="3952615"/>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a:t>
            </a:r>
            <a:r>
              <a:rPr lang="en-US" sz="1372" kern="0" dirty="0" err="1">
                <a:solidFill>
                  <a:srgbClr val="00B050"/>
                </a:solidFill>
                <a:latin typeface="Consolas" panose="020B0609020204030204" pitchFamily="49" charset="0"/>
              </a:rPr>
              <a:t>SystemInfo</a:t>
            </a:r>
            <a:r>
              <a:rPr lang="en-US" sz="1372" kern="0" dirty="0">
                <a:solidFill>
                  <a:srgbClr val="00B050"/>
                </a:solidFill>
                <a:latin typeface="Consolas" panose="020B0609020204030204" pitchFamily="49" charset="0"/>
              </a:rPr>
              <a:t> is a combination of system IDs followed by system age.</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Document = Row("id", "</a:t>
            </a:r>
            <a:r>
              <a:rPr lang="en-US" sz="1372" kern="0" dirty="0" err="1">
                <a:solidFill>
                  <a:srgbClr val="505050">
                    <a:lumMod val="65000"/>
                    <a:lumOff val="35000"/>
                  </a:srgbClr>
                </a:solidFill>
                <a:latin typeface="Consolas" panose="020B0609020204030204" pitchFamily="49" charset="0"/>
              </a:rPr>
              <a:t>SystemInfo</a:t>
            </a:r>
            <a:r>
              <a:rPr lang="en-US" sz="1372" kern="0" dirty="0">
                <a:solidFill>
                  <a:srgbClr val="505050">
                    <a:lumMod val="65000"/>
                    <a:lumOff val="35000"/>
                  </a:srgbClr>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test = </a:t>
            </a:r>
            <a:r>
              <a:rPr lang="en-US" sz="1372" kern="0" dirty="0" err="1">
                <a:solidFill>
                  <a:srgbClr val="505050">
                    <a:lumMod val="65000"/>
                    <a:lumOff val="35000"/>
                  </a:srgbClr>
                </a:solidFill>
                <a:latin typeface="Consolas" panose="020B0609020204030204" pitchFamily="49" charset="0"/>
              </a:rPr>
              <a:t>sc.parallelize</a:t>
            </a:r>
            <a:r>
              <a:rPr lang="en-US" sz="1372" kern="0" dirty="0">
                <a:solidFill>
                  <a:srgbClr val="505050">
                    <a:lumMod val="65000"/>
                    <a:lumOff val="35000"/>
                  </a:srgbClr>
                </a:solidFill>
                <a:latin typeface="Consolas" panose="020B0609020204030204" pitchFamily="49" charset="0"/>
              </a:rPr>
              <a:t>([(1L, "20 25"),</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(2L, "4 15"),</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(3L, "16 9"),</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(4L, "9 22"),</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(5L, "17 10"),</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(6L, "7 22")]) \</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.map(lambda x: Document(*x)).</a:t>
            </a:r>
            <a:r>
              <a:rPr lang="en-US" sz="1372" kern="0" dirty="0" err="1">
                <a:solidFill>
                  <a:srgbClr val="505050">
                    <a:lumMod val="65000"/>
                    <a:lumOff val="35000"/>
                  </a:srgbClr>
                </a:solidFill>
                <a:latin typeface="Consolas" panose="020B0609020204030204" pitchFamily="49" charset="0"/>
              </a:rPr>
              <a:t>toDF</a:t>
            </a:r>
            <a:r>
              <a:rPr lang="en-US" sz="1372" kern="0" dirty="0">
                <a:solidFill>
                  <a:srgbClr val="505050">
                    <a:lumMod val="65000"/>
                    <a:lumOff val="35000"/>
                  </a:srgbClr>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Make predictions on test documents and print columns of interest.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prediction = </a:t>
            </a:r>
            <a:r>
              <a:rPr lang="en-US" sz="1372" kern="0" dirty="0" err="1">
                <a:solidFill>
                  <a:srgbClr val="505050">
                    <a:lumMod val="65000"/>
                    <a:lumOff val="35000"/>
                  </a:srgbClr>
                </a:solidFill>
                <a:latin typeface="Consolas" panose="020B0609020204030204" pitchFamily="49" charset="0"/>
              </a:rPr>
              <a:t>model.transform</a:t>
            </a:r>
            <a:r>
              <a:rPr lang="en-US" sz="1372" kern="0" dirty="0">
                <a:solidFill>
                  <a:srgbClr val="505050">
                    <a:lumMod val="65000"/>
                    <a:lumOff val="35000"/>
                  </a:srgbClr>
                </a:solidFill>
                <a:latin typeface="Consolas" panose="020B0609020204030204" pitchFamily="49" charset="0"/>
              </a:rPr>
              <a:t>(test)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selected = </a:t>
            </a:r>
            <a:r>
              <a:rPr lang="en-US" sz="1372" kern="0" dirty="0" err="1">
                <a:solidFill>
                  <a:srgbClr val="505050">
                    <a:lumMod val="65000"/>
                    <a:lumOff val="35000"/>
                  </a:srgbClr>
                </a:solidFill>
                <a:latin typeface="Consolas" panose="020B0609020204030204" pitchFamily="49" charset="0"/>
              </a:rPr>
              <a:t>prediction.select</a:t>
            </a:r>
            <a:r>
              <a:rPr lang="en-US" sz="1372" kern="0" dirty="0">
                <a:solidFill>
                  <a:srgbClr val="505050">
                    <a:lumMod val="65000"/>
                    <a:lumOff val="35000"/>
                  </a:srgbClr>
                </a:solidFill>
                <a:latin typeface="Consolas" panose="020B0609020204030204" pitchFamily="49" charset="0"/>
              </a:rPr>
              <a:t>("</a:t>
            </a:r>
            <a:r>
              <a:rPr lang="en-US" sz="1372" kern="0" dirty="0" err="1">
                <a:solidFill>
                  <a:srgbClr val="505050">
                    <a:lumMod val="65000"/>
                    <a:lumOff val="35000"/>
                  </a:srgbClr>
                </a:solidFill>
                <a:latin typeface="Consolas" panose="020B0609020204030204" pitchFamily="49" charset="0"/>
              </a:rPr>
              <a:t>SystemInfo</a:t>
            </a:r>
            <a:r>
              <a:rPr lang="en-US" sz="1372" kern="0" dirty="0">
                <a:solidFill>
                  <a:srgbClr val="505050">
                    <a:lumMod val="65000"/>
                    <a:lumOff val="35000"/>
                  </a:srgbClr>
                </a:solidFill>
                <a:latin typeface="Consolas" panose="020B0609020204030204" pitchFamily="49" charset="0"/>
              </a:rPr>
              <a:t>", "prediction", "probability")</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for row in </a:t>
            </a:r>
            <a:r>
              <a:rPr lang="en-US" sz="1372" kern="0" dirty="0" err="1">
                <a:solidFill>
                  <a:srgbClr val="505050">
                    <a:lumMod val="65000"/>
                    <a:lumOff val="35000"/>
                  </a:srgbClr>
                </a:solidFill>
                <a:latin typeface="Consolas" panose="020B0609020204030204" pitchFamily="49" charset="0"/>
              </a:rPr>
              <a:t>selected.collect</a:t>
            </a:r>
            <a:r>
              <a:rPr lang="en-US" sz="1372" kern="0" dirty="0">
                <a:solidFill>
                  <a:srgbClr val="505050">
                    <a:lumMod val="65000"/>
                    <a:lumOff val="35000"/>
                  </a:srgbClr>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print row</a:t>
            </a:r>
          </a:p>
        </p:txBody>
      </p:sp>
    </p:spTree>
    <p:extLst>
      <p:ext uri="{BB962C8B-B14F-4D97-AF65-F5344CB8AC3E}">
        <p14:creationId xmlns:p14="http://schemas.microsoft.com/office/powerpoint/2010/main" val="36831112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C3C0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 y="1186674"/>
            <a:ext cx="10128356" cy="2697605"/>
          </a:xfrm>
        </p:spPr>
        <p:txBody>
          <a:bodyPr vert="horz" wrap="square" lIns="448212" tIns="91440" rIns="146304" bIns="91440" rtlCol="0" anchor="t" anchorCtr="0">
            <a:noAutofit/>
          </a:bodyPr>
          <a:lstStyle/>
          <a:p>
            <a:r>
              <a:rPr lang="en-US" dirty="0"/>
              <a:t>Hands-on lab</a:t>
            </a:r>
          </a:p>
        </p:txBody>
      </p:sp>
      <p:sp>
        <p:nvSpPr>
          <p:cNvPr id="5" name="Text Placeholder 4"/>
          <p:cNvSpPr>
            <a:spLocks noGrp="1"/>
          </p:cNvSpPr>
          <p:nvPr>
            <p:ph type="body" sz="quarter" idx="12"/>
          </p:nvPr>
        </p:nvSpPr>
        <p:spPr>
          <a:xfrm>
            <a:off x="1" y="3877208"/>
            <a:ext cx="10129913" cy="1793627"/>
          </a:xfrm>
        </p:spPr>
        <p:txBody>
          <a:bodyPr vert="horz" wrap="square" lIns="448212" tIns="146304" rIns="182880" bIns="146304" rtlCol="0">
            <a:noAutofit/>
          </a:bodyPr>
          <a:lstStyle/>
          <a:p>
            <a:pPr fontAlgn="ctr"/>
            <a:r>
              <a:rPr lang="en-US" dirty="0"/>
              <a:t>Building machine learning applications</a:t>
            </a:r>
          </a:p>
        </p:txBody>
      </p:sp>
    </p:spTree>
    <p:extLst>
      <p:ext uri="{BB962C8B-B14F-4D97-AF65-F5344CB8AC3E}">
        <p14:creationId xmlns:p14="http://schemas.microsoft.com/office/powerpoint/2010/main" val="3779199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95597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291515"/>
            <a:ext cx="12192000" cy="899537"/>
          </a:xfrm>
        </p:spPr>
        <p:txBody>
          <a:bodyPr vert="horz" wrap="square" lIns="448212" tIns="91440" rIns="146304" bIns="91440" rtlCol="0" anchor="t">
            <a:noAutofit/>
          </a:bodyPr>
          <a:lstStyle/>
          <a:p>
            <a:r>
              <a:rPr lang="en-US" dirty="0"/>
              <a:t>What is </a:t>
            </a:r>
            <a:r>
              <a:rPr lang="en-US" dirty="0" err="1"/>
              <a:t>MLlib</a:t>
            </a:r>
            <a:r>
              <a:rPr lang="en-US" dirty="0"/>
              <a:t> </a:t>
            </a:r>
            <a:r>
              <a:rPr lang="en-US" dirty="0">
                <a:latin typeface="Consolas" panose="020B0609020204030204" pitchFamily="49" charset="0"/>
              </a:rPr>
              <a:t>(</a:t>
            </a:r>
            <a:r>
              <a:rPr lang="en-US" dirty="0" err="1">
                <a:latin typeface="Consolas" panose="020B0609020204030204" pitchFamily="49" charset="0"/>
              </a:rPr>
              <a:t>spark.mllib</a:t>
            </a:r>
            <a:r>
              <a:rPr lang="en-US" dirty="0">
                <a:latin typeface="Consolas" panose="020B0609020204030204" pitchFamily="49" charset="0"/>
              </a:rPr>
              <a:t>)?</a:t>
            </a:r>
          </a:p>
        </p:txBody>
      </p:sp>
      <p:sp>
        <p:nvSpPr>
          <p:cNvPr id="4" name="TextBox 3"/>
          <p:cNvSpPr txBox="1"/>
          <p:nvPr/>
        </p:nvSpPr>
        <p:spPr>
          <a:xfrm>
            <a:off x="2899468" y="2103312"/>
            <a:ext cx="6942263" cy="3296672"/>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1765"/>
              </a:spcAft>
              <a:buNone/>
              <a:tabLst>
                <a:tab pos="632806" algn="l"/>
              </a:tabLst>
            </a:pPr>
            <a:r>
              <a:rPr lang="en-US" sz="2353" kern="0" dirty="0" err="1">
                <a:solidFill>
                  <a:schemeClr val="tx2"/>
                </a:solidFill>
                <a:latin typeface="+mj-lt"/>
              </a:rPr>
              <a:t>MLlib</a:t>
            </a:r>
            <a:r>
              <a:rPr lang="en-US" sz="2353" kern="0" dirty="0">
                <a:solidFill>
                  <a:schemeClr val="tx2"/>
                </a:solidFill>
                <a:latin typeface="+mj-lt"/>
              </a:rPr>
              <a:t> is a collection of machine learning algorithms optimized to run in a parallel, distributed manner on Spark clusters. </a:t>
            </a:r>
          </a:p>
          <a:p>
            <a:pPr marL="108316" lvl="1" indent="0" defTabSz="895769">
              <a:spcBef>
                <a:spcPts val="600"/>
              </a:spcBef>
              <a:spcAft>
                <a:spcPts val="1765"/>
              </a:spcAft>
              <a:buNone/>
              <a:tabLst>
                <a:tab pos="632806" algn="l"/>
              </a:tabLst>
            </a:pPr>
            <a:r>
              <a:rPr lang="en-US" sz="2353" kern="0" dirty="0" err="1">
                <a:solidFill>
                  <a:schemeClr val="tx2"/>
                </a:solidFill>
                <a:latin typeface="+mj-lt"/>
              </a:rPr>
              <a:t>MLlib</a:t>
            </a:r>
            <a:r>
              <a:rPr lang="en-US" sz="2353" kern="0" dirty="0">
                <a:solidFill>
                  <a:schemeClr val="tx2"/>
                </a:solidFill>
                <a:latin typeface="+mj-lt"/>
              </a:rPr>
              <a:t> works with the lower-level RDD API</a:t>
            </a:r>
          </a:p>
          <a:p>
            <a:pPr marL="108316" lvl="1" indent="0" defTabSz="895769">
              <a:spcBef>
                <a:spcPts val="600"/>
              </a:spcBef>
              <a:spcAft>
                <a:spcPts val="1765"/>
              </a:spcAft>
              <a:buNone/>
              <a:tabLst>
                <a:tab pos="632806" algn="l"/>
              </a:tabLst>
            </a:pPr>
            <a:r>
              <a:rPr lang="en-US" sz="2353" kern="0" dirty="0">
                <a:solidFill>
                  <a:schemeClr val="tx2"/>
                </a:solidFill>
                <a:latin typeface="+mj-lt"/>
              </a:rPr>
              <a:t>In maintenance mode since Spark 2.0</a:t>
            </a:r>
          </a:p>
          <a:p>
            <a:pPr marL="108316" lvl="1" indent="0" defTabSz="895769">
              <a:spcBef>
                <a:spcPts val="600"/>
              </a:spcBef>
              <a:spcAft>
                <a:spcPts val="1765"/>
              </a:spcAft>
              <a:buNone/>
              <a:tabLst>
                <a:tab pos="632806" algn="l"/>
              </a:tabLst>
            </a:pPr>
            <a:r>
              <a:rPr lang="en-US" sz="2353" kern="0" dirty="0" err="1">
                <a:solidFill>
                  <a:schemeClr val="tx2"/>
                </a:solidFill>
                <a:latin typeface="+mj-lt"/>
              </a:rPr>
              <a:t>MLlib</a:t>
            </a:r>
            <a:r>
              <a:rPr lang="en-US" sz="2353" kern="0" dirty="0">
                <a:solidFill>
                  <a:schemeClr val="tx2"/>
                </a:solidFill>
                <a:latin typeface="+mj-lt"/>
              </a:rPr>
              <a:t> applications are developed in Java, Scala, Python and R. </a:t>
            </a:r>
          </a:p>
        </p:txBody>
      </p:sp>
      <p:sp>
        <p:nvSpPr>
          <p:cNvPr id="6" name="TextBox 5"/>
          <p:cNvSpPr txBox="1"/>
          <p:nvPr/>
        </p:nvSpPr>
        <p:spPr>
          <a:xfrm>
            <a:off x="-1076097" y="-1282157"/>
            <a:ext cx="1882472" cy="5430846"/>
          </a:xfrm>
          <a:prstGeom prst="rect">
            <a:avLst/>
          </a:prstGeom>
          <a:noFill/>
        </p:spPr>
        <p:txBody>
          <a:bodyPr wrap="square" lIns="44821" tIns="0" rIns="0" bIns="0" rtlCol="0">
            <a:spAutoFit/>
          </a:bodyPr>
          <a:lstStyle/>
          <a:p>
            <a:pPr defTabSz="896386">
              <a:lnSpc>
                <a:spcPct val="90000"/>
              </a:lnSpc>
              <a:spcBef>
                <a:spcPct val="20000"/>
              </a:spcBef>
              <a:buClr>
                <a:schemeClr val="tx2"/>
              </a:buClr>
              <a:buSzPct val="115000"/>
            </a:pPr>
            <a:r>
              <a:rPr lang="en-US" sz="39212" b="1" kern="0" dirty="0">
                <a:solidFill>
                  <a:srgbClr val="DC3C00">
                    <a:alpha val="26000"/>
                  </a:srgbClr>
                </a:solidFill>
                <a:latin typeface="Segoe UI" panose="020B0502040204020203" pitchFamily="34" charset="0"/>
                <a:cs typeface="Segoe UI" panose="020B0502040204020203" pitchFamily="34" charset="0"/>
              </a:rPr>
              <a:t>Q</a:t>
            </a:r>
          </a:p>
        </p:txBody>
      </p:sp>
      <p:sp>
        <p:nvSpPr>
          <p:cNvPr id="23" name="TextBox 22"/>
          <p:cNvSpPr txBox="1"/>
          <p:nvPr/>
        </p:nvSpPr>
        <p:spPr>
          <a:xfrm>
            <a:off x="9322317" y="2606745"/>
            <a:ext cx="1882472" cy="5430846"/>
          </a:xfrm>
          <a:prstGeom prst="rect">
            <a:avLst/>
          </a:prstGeom>
          <a:noFill/>
        </p:spPr>
        <p:txBody>
          <a:bodyPr wrap="square" lIns="44821" tIns="0" rIns="0" bIns="0" rtlCol="0">
            <a:spAutoFit/>
          </a:bodyPr>
          <a:lstStyle/>
          <a:p>
            <a:pPr defTabSz="896386">
              <a:lnSpc>
                <a:spcPct val="90000"/>
              </a:lnSpc>
              <a:spcBef>
                <a:spcPct val="20000"/>
              </a:spcBef>
              <a:buClr>
                <a:schemeClr val="tx2"/>
              </a:buClr>
              <a:buSzPct val="115000"/>
            </a:pPr>
            <a:r>
              <a:rPr lang="en-US" sz="39212" b="1" kern="0" dirty="0">
                <a:solidFill>
                  <a:srgbClr val="DC3C00">
                    <a:alpha val="26000"/>
                  </a:srgbClr>
                </a:solidFill>
                <a:latin typeface="Segoe UI" panose="020B0502040204020203" pitchFamily="34" charset="0"/>
                <a:cs typeface="Segoe UI" panose="020B0502040204020203" pitchFamily="34" charset="0"/>
              </a:rPr>
              <a:t>A</a:t>
            </a:r>
          </a:p>
        </p:txBody>
      </p:sp>
    </p:spTree>
    <p:extLst>
      <p:ext uri="{BB962C8B-B14F-4D97-AF65-F5344CB8AC3E}">
        <p14:creationId xmlns:p14="http://schemas.microsoft.com/office/powerpoint/2010/main" val="3630756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291515"/>
            <a:ext cx="12192000" cy="899537"/>
          </a:xfrm>
        </p:spPr>
        <p:txBody>
          <a:bodyPr vert="horz" wrap="square" lIns="448212" tIns="91440" rIns="146304" bIns="91440" rtlCol="0" anchor="t">
            <a:noAutofit/>
          </a:bodyPr>
          <a:lstStyle/>
          <a:p>
            <a:r>
              <a:rPr lang="en-US" dirty="0"/>
              <a:t>What is </a:t>
            </a:r>
            <a:r>
              <a:rPr lang="en-US" dirty="0" err="1"/>
              <a:t>SparkML</a:t>
            </a:r>
            <a:r>
              <a:rPr lang="en-US" dirty="0"/>
              <a:t> </a:t>
            </a:r>
            <a:r>
              <a:rPr lang="en-US" dirty="0">
                <a:latin typeface="Consolas" panose="020B0609020204030204" pitchFamily="49" charset="0"/>
              </a:rPr>
              <a:t>(spark.ml)</a:t>
            </a:r>
            <a:r>
              <a:rPr lang="en-US" dirty="0"/>
              <a:t>?</a:t>
            </a:r>
          </a:p>
        </p:txBody>
      </p:sp>
      <p:sp>
        <p:nvSpPr>
          <p:cNvPr id="4" name="TextBox 3"/>
          <p:cNvSpPr txBox="1"/>
          <p:nvPr/>
        </p:nvSpPr>
        <p:spPr>
          <a:xfrm>
            <a:off x="2899468" y="2103312"/>
            <a:ext cx="6942263" cy="5197577"/>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1765"/>
              </a:spcAft>
              <a:buNone/>
              <a:tabLst>
                <a:tab pos="632806" algn="l"/>
              </a:tabLst>
            </a:pPr>
            <a:r>
              <a:rPr lang="en-US" sz="2353" kern="0" dirty="0" err="1">
                <a:solidFill>
                  <a:schemeClr val="tx2"/>
                </a:solidFill>
                <a:latin typeface="+mj-lt"/>
              </a:rPr>
              <a:t>SparkML</a:t>
            </a:r>
            <a:r>
              <a:rPr lang="en-US" sz="2353" kern="0" dirty="0">
                <a:solidFill>
                  <a:schemeClr val="tx2"/>
                </a:solidFill>
                <a:latin typeface="+mj-lt"/>
              </a:rPr>
              <a:t> is the newer, preferred API for machine learning</a:t>
            </a:r>
          </a:p>
          <a:p>
            <a:pPr marL="108316" lvl="1" indent="0" defTabSz="895769">
              <a:spcBef>
                <a:spcPts val="600"/>
              </a:spcBef>
              <a:spcAft>
                <a:spcPts val="1765"/>
              </a:spcAft>
              <a:buNone/>
              <a:tabLst>
                <a:tab pos="632806" algn="l"/>
              </a:tabLst>
            </a:pPr>
            <a:r>
              <a:rPr lang="en-US" sz="2353" kern="0" dirty="0" err="1">
                <a:solidFill>
                  <a:schemeClr val="tx2"/>
                </a:solidFill>
                <a:latin typeface="+mj-lt"/>
              </a:rPr>
              <a:t>SparkML</a:t>
            </a:r>
            <a:r>
              <a:rPr lang="en-US" sz="2353" kern="0" dirty="0">
                <a:solidFill>
                  <a:schemeClr val="tx2"/>
                </a:solidFill>
                <a:latin typeface="+mj-lt"/>
              </a:rPr>
              <a:t> builds on top of the higher-level </a:t>
            </a:r>
            <a:r>
              <a:rPr lang="en-US" sz="2353" kern="0" dirty="0" err="1">
                <a:solidFill>
                  <a:schemeClr val="tx2"/>
                </a:solidFill>
                <a:latin typeface="+mj-lt"/>
              </a:rPr>
              <a:t>DataFrames</a:t>
            </a:r>
            <a:r>
              <a:rPr lang="en-US" sz="2353" kern="0" dirty="0">
                <a:solidFill>
                  <a:schemeClr val="tx2"/>
                </a:solidFill>
                <a:latin typeface="+mj-lt"/>
              </a:rPr>
              <a:t> API</a:t>
            </a:r>
          </a:p>
          <a:p>
            <a:pPr marL="108316" lvl="1" indent="0" defTabSz="895769">
              <a:spcBef>
                <a:spcPts val="600"/>
              </a:spcBef>
              <a:spcAft>
                <a:spcPts val="1765"/>
              </a:spcAft>
              <a:buNone/>
              <a:tabLst>
                <a:tab pos="632806" algn="l"/>
              </a:tabLst>
            </a:pPr>
            <a:r>
              <a:rPr lang="en-US" sz="2353" kern="0" dirty="0">
                <a:solidFill>
                  <a:schemeClr val="tx2"/>
                </a:solidFill>
                <a:latin typeface="+mj-lt"/>
              </a:rPr>
              <a:t>Optimizations through Tungsten and Catalyst</a:t>
            </a:r>
          </a:p>
          <a:p>
            <a:pPr marL="108316" lvl="1" indent="0" defTabSz="895769">
              <a:spcBef>
                <a:spcPts val="600"/>
              </a:spcBef>
              <a:spcAft>
                <a:spcPts val="1765"/>
              </a:spcAft>
              <a:buNone/>
              <a:tabLst>
                <a:tab pos="632806" algn="l"/>
              </a:tabLst>
            </a:pPr>
            <a:r>
              <a:rPr lang="en-US" sz="2353" kern="0" dirty="0">
                <a:solidFill>
                  <a:schemeClr val="tx2"/>
                </a:solidFill>
                <a:latin typeface="+mj-lt"/>
              </a:rPr>
              <a:t>Inputs to many operations, pipelines</a:t>
            </a:r>
          </a:p>
          <a:p>
            <a:pPr marL="108316" lvl="1" indent="0" defTabSz="895769">
              <a:spcBef>
                <a:spcPts val="600"/>
              </a:spcBef>
              <a:spcAft>
                <a:spcPts val="1765"/>
              </a:spcAft>
              <a:buNone/>
              <a:tabLst>
                <a:tab pos="632806" algn="l"/>
              </a:tabLst>
            </a:pPr>
            <a:r>
              <a:rPr lang="en-US" sz="2353" kern="0" dirty="0">
                <a:solidFill>
                  <a:schemeClr val="tx2"/>
                </a:solidFill>
                <a:latin typeface="+mj-lt"/>
              </a:rPr>
              <a:t>Allows for versatile storage</a:t>
            </a:r>
          </a:p>
          <a:p>
            <a:pPr marL="108316" lvl="1" indent="0" defTabSz="895769">
              <a:spcBef>
                <a:spcPts val="600"/>
              </a:spcBef>
              <a:spcAft>
                <a:spcPts val="1765"/>
              </a:spcAft>
              <a:buNone/>
              <a:tabLst>
                <a:tab pos="632806" algn="l"/>
              </a:tabLst>
            </a:pPr>
            <a:r>
              <a:rPr lang="en-US" sz="2353" kern="0" dirty="0">
                <a:solidFill>
                  <a:schemeClr val="tx2"/>
                </a:solidFill>
                <a:latin typeface="+mj-lt"/>
              </a:rPr>
              <a:t>Easy to pipeline other ML applications (scoring, visualization, </a:t>
            </a:r>
            <a:r>
              <a:rPr lang="en-US" sz="2353" kern="0" dirty="0" err="1">
                <a:solidFill>
                  <a:schemeClr val="tx2"/>
                </a:solidFill>
                <a:latin typeface="+mj-lt"/>
              </a:rPr>
              <a:t>etc</a:t>
            </a:r>
            <a:r>
              <a:rPr lang="en-US" sz="2353" kern="0" dirty="0">
                <a:solidFill>
                  <a:schemeClr val="tx2"/>
                </a:solidFill>
                <a:latin typeface="+mj-lt"/>
              </a:rPr>
              <a:t>)</a:t>
            </a:r>
          </a:p>
          <a:p>
            <a:pPr marL="108316" lvl="1" indent="0" defTabSz="895769">
              <a:spcBef>
                <a:spcPts val="600"/>
              </a:spcBef>
              <a:spcAft>
                <a:spcPts val="1765"/>
              </a:spcAft>
              <a:buNone/>
              <a:tabLst>
                <a:tab pos="632806" algn="l"/>
              </a:tabLst>
            </a:pPr>
            <a:endParaRPr lang="en-US" sz="2353" kern="0" dirty="0">
              <a:solidFill>
                <a:schemeClr val="tx2"/>
              </a:solidFill>
              <a:latin typeface="+mj-lt"/>
            </a:endParaRPr>
          </a:p>
        </p:txBody>
      </p:sp>
      <p:sp>
        <p:nvSpPr>
          <p:cNvPr id="6" name="TextBox 5"/>
          <p:cNvSpPr txBox="1"/>
          <p:nvPr/>
        </p:nvSpPr>
        <p:spPr>
          <a:xfrm>
            <a:off x="-1076097" y="-1282157"/>
            <a:ext cx="1882472" cy="5430846"/>
          </a:xfrm>
          <a:prstGeom prst="rect">
            <a:avLst/>
          </a:prstGeom>
          <a:noFill/>
        </p:spPr>
        <p:txBody>
          <a:bodyPr wrap="square" lIns="44821" tIns="0" rIns="0" bIns="0" rtlCol="0">
            <a:spAutoFit/>
          </a:bodyPr>
          <a:lstStyle/>
          <a:p>
            <a:pPr defTabSz="896386">
              <a:lnSpc>
                <a:spcPct val="90000"/>
              </a:lnSpc>
              <a:spcBef>
                <a:spcPct val="20000"/>
              </a:spcBef>
              <a:buClr>
                <a:schemeClr val="tx2"/>
              </a:buClr>
              <a:buSzPct val="115000"/>
            </a:pPr>
            <a:r>
              <a:rPr lang="en-US" sz="39212" b="1" kern="0" dirty="0">
                <a:solidFill>
                  <a:srgbClr val="DC3C00">
                    <a:alpha val="26000"/>
                  </a:srgbClr>
                </a:solidFill>
                <a:latin typeface="Segoe UI" panose="020B0502040204020203" pitchFamily="34" charset="0"/>
                <a:cs typeface="Segoe UI" panose="020B0502040204020203" pitchFamily="34" charset="0"/>
              </a:rPr>
              <a:t>Q</a:t>
            </a:r>
          </a:p>
        </p:txBody>
      </p:sp>
      <p:sp>
        <p:nvSpPr>
          <p:cNvPr id="23" name="TextBox 22"/>
          <p:cNvSpPr txBox="1"/>
          <p:nvPr/>
        </p:nvSpPr>
        <p:spPr>
          <a:xfrm>
            <a:off x="9322317" y="2606745"/>
            <a:ext cx="1882472" cy="5430846"/>
          </a:xfrm>
          <a:prstGeom prst="rect">
            <a:avLst/>
          </a:prstGeom>
          <a:noFill/>
        </p:spPr>
        <p:txBody>
          <a:bodyPr wrap="square" lIns="44821" tIns="0" rIns="0" bIns="0" rtlCol="0">
            <a:spAutoFit/>
          </a:bodyPr>
          <a:lstStyle/>
          <a:p>
            <a:pPr defTabSz="896386">
              <a:lnSpc>
                <a:spcPct val="90000"/>
              </a:lnSpc>
              <a:spcBef>
                <a:spcPct val="20000"/>
              </a:spcBef>
              <a:buClr>
                <a:schemeClr val="tx2"/>
              </a:buClr>
              <a:buSzPct val="115000"/>
            </a:pPr>
            <a:r>
              <a:rPr lang="en-US" sz="39212" b="1" kern="0" dirty="0">
                <a:solidFill>
                  <a:srgbClr val="DC3C00">
                    <a:alpha val="26000"/>
                  </a:srgbClr>
                </a:solidFill>
                <a:latin typeface="Segoe UI" panose="020B0502040204020203" pitchFamily="34" charset="0"/>
                <a:cs typeface="Segoe UI" panose="020B0502040204020203" pitchFamily="34" charset="0"/>
              </a:rPr>
              <a:t>A</a:t>
            </a:r>
          </a:p>
        </p:txBody>
      </p:sp>
    </p:spTree>
    <p:extLst>
      <p:ext uri="{BB962C8B-B14F-4D97-AF65-F5344CB8AC3E}">
        <p14:creationId xmlns:p14="http://schemas.microsoft.com/office/powerpoint/2010/main" val="813484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2139688"/>
          </a:xfrm>
        </p:spPr>
        <p:txBody>
          <a:bodyPr vert="horz" wrap="square" lIns="448212" tIns="91440" rIns="146304" bIns="91440" rtlCol="0" anchor="t" anchorCtr="0">
            <a:spAutoFit/>
          </a:bodyPr>
          <a:lstStyle/>
          <a:p>
            <a:r>
              <a:rPr lang="en-US" dirty="0"/>
              <a:t>ML Transformers and Estimators</a:t>
            </a:r>
          </a:p>
        </p:txBody>
      </p:sp>
    </p:spTree>
    <p:extLst>
      <p:ext uri="{BB962C8B-B14F-4D97-AF65-F5344CB8AC3E}">
        <p14:creationId xmlns:p14="http://schemas.microsoft.com/office/powerpoint/2010/main" val="3487131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Loading Data Spark SQL (</a:t>
            </a:r>
            <a:r>
              <a:rPr lang="en-US" dirty="0" err="1" smtClean="0"/>
              <a:t>DataSets</a:t>
            </a:r>
            <a:r>
              <a:rPr lang="en-US" dirty="0" smtClean="0"/>
              <a:t>/</a:t>
            </a:r>
            <a:r>
              <a:rPr lang="en-US" dirty="0" err="1" smtClean="0"/>
              <a:t>DataFrames</a:t>
            </a:r>
            <a:r>
              <a:rPr lang="en-US" dirty="0" smtClean="0"/>
              <a:t>)</a:t>
            </a:r>
            <a:endParaRPr lang="en-US" dirty="0"/>
          </a:p>
        </p:txBody>
      </p:sp>
      <p:sp>
        <p:nvSpPr>
          <p:cNvPr id="3" name="TextBox 2"/>
          <p:cNvSpPr txBox="1"/>
          <p:nvPr/>
        </p:nvSpPr>
        <p:spPr>
          <a:xfrm>
            <a:off x="397565" y="1444487"/>
            <a:ext cx="11277600" cy="4823791"/>
          </a:xfrm>
          <a:prstGeom prst="rect">
            <a:avLst/>
          </a:prstGeom>
          <a:noFill/>
        </p:spPr>
        <p:txBody>
          <a:bodyPr wrap="square" lIns="182880" tIns="146304" rIns="182880" bIns="146304" rtlCol="0">
            <a:noAutofit/>
          </a:bodyPr>
          <a:lstStyle/>
          <a:p>
            <a:pPr marL="342900" indent="-342900">
              <a:lnSpc>
                <a:spcPct val="90000"/>
              </a:lnSpc>
              <a:spcAft>
                <a:spcPts val="600"/>
              </a:spcAft>
              <a:buFont typeface="Arial" charset="0"/>
              <a:buChar char="•"/>
            </a:pPr>
            <a:r>
              <a:rPr lang="en-US" sz="2400" smtClean="0">
                <a:gradFill>
                  <a:gsLst>
                    <a:gs pos="2917">
                      <a:schemeClr val="tx1"/>
                    </a:gs>
                    <a:gs pos="30000">
                      <a:schemeClr val="tx1"/>
                    </a:gs>
                  </a:gsLst>
                  <a:lin ang="5400000" scaled="0"/>
                </a:gradFill>
              </a:rPr>
              <a:t>Key data structure for </a:t>
            </a:r>
            <a:r>
              <a:rPr lang="en-US" sz="2400" dirty="0" err="1" smtClean="0">
                <a:gradFill>
                  <a:gsLst>
                    <a:gs pos="2917">
                      <a:schemeClr val="tx1"/>
                    </a:gs>
                    <a:gs pos="30000">
                      <a:schemeClr val="tx1"/>
                    </a:gs>
                  </a:gsLst>
                  <a:lin ang="5400000" scaled="0"/>
                </a:gradFill>
              </a:rPr>
              <a:t>SparkML</a:t>
            </a:r>
            <a:r>
              <a:rPr lang="en-US" sz="2400" dirty="0" smtClean="0">
                <a:gradFill>
                  <a:gsLst>
                    <a:gs pos="2917">
                      <a:schemeClr val="tx1"/>
                    </a:gs>
                    <a:gs pos="30000">
                      <a:schemeClr val="tx1"/>
                    </a:gs>
                  </a:gsLst>
                  <a:lin ang="5400000" scaled="0"/>
                </a:gradFill>
              </a:rPr>
              <a:t> pipelines are </a:t>
            </a:r>
            <a:r>
              <a:rPr lang="en-US" sz="2400" dirty="0" err="1" smtClean="0">
                <a:gradFill>
                  <a:gsLst>
                    <a:gs pos="2917">
                      <a:schemeClr val="tx1"/>
                    </a:gs>
                    <a:gs pos="30000">
                      <a:schemeClr val="tx1"/>
                    </a:gs>
                  </a:gsLst>
                  <a:lin ang="5400000" scaled="0"/>
                </a:gradFill>
              </a:rPr>
              <a:t>DataFrames</a:t>
            </a:r>
            <a:endParaRPr lang="en-US" sz="2400" dirty="0" smtClean="0">
              <a:gradFill>
                <a:gsLst>
                  <a:gs pos="2917">
                    <a:schemeClr val="tx1"/>
                  </a:gs>
                  <a:gs pos="30000">
                    <a:schemeClr val="tx1"/>
                  </a:gs>
                </a:gsLst>
                <a:lin ang="5400000" scaled="0"/>
              </a:gradFill>
            </a:endParaRPr>
          </a:p>
          <a:p>
            <a:pPr marL="342900" indent="-342900">
              <a:lnSpc>
                <a:spcPct val="90000"/>
              </a:lnSpc>
              <a:spcAft>
                <a:spcPts val="600"/>
              </a:spcAft>
              <a:buFont typeface="Arial" charset="0"/>
              <a:buChar char="•"/>
            </a:pPr>
            <a:r>
              <a:rPr lang="en-US" sz="2400" dirty="0" err="1" smtClean="0">
                <a:gradFill>
                  <a:gsLst>
                    <a:gs pos="2917">
                      <a:schemeClr val="tx1"/>
                    </a:gs>
                    <a:gs pos="30000">
                      <a:schemeClr val="tx1"/>
                    </a:gs>
                  </a:gsLst>
                  <a:lin ang="5400000" scaled="0"/>
                </a:gradFill>
                <a:latin typeface="Consolas" charset="0"/>
                <a:ea typeface="Consolas" charset="0"/>
                <a:cs typeface="Consolas" charset="0"/>
              </a:rPr>
              <a:t>sparkSession.read</a:t>
            </a:r>
            <a:r>
              <a:rPr lang="en-US" sz="2400" dirty="0" smtClean="0">
                <a:gradFill>
                  <a:gsLst>
                    <a:gs pos="2917">
                      <a:schemeClr val="tx1"/>
                    </a:gs>
                    <a:gs pos="30000">
                      <a:schemeClr val="tx1"/>
                    </a:gs>
                  </a:gsLst>
                  <a:lin ang="5400000" scaled="0"/>
                </a:gradFill>
                <a:latin typeface="Consolas" charset="0"/>
                <a:ea typeface="Consolas" charset="0"/>
                <a:cs typeface="Consolas" charset="0"/>
              </a:rPr>
              <a:t> </a:t>
            </a:r>
            <a:r>
              <a:rPr lang="en-US" sz="2400" dirty="0" smtClean="0">
                <a:gradFill>
                  <a:gsLst>
                    <a:gs pos="2917">
                      <a:schemeClr val="tx1"/>
                    </a:gs>
                    <a:gs pos="30000">
                      <a:schemeClr val="tx1"/>
                    </a:gs>
                  </a:gsLst>
                  <a:lin ang="5400000" scaled="0"/>
                </a:gradFill>
              </a:rPr>
              <a:t>returns a </a:t>
            </a:r>
            <a:r>
              <a:rPr lang="en-US" sz="2400" dirty="0" err="1" smtClean="0">
                <a:gradFill>
                  <a:gsLst>
                    <a:gs pos="2917">
                      <a:schemeClr val="tx1"/>
                    </a:gs>
                    <a:gs pos="30000">
                      <a:schemeClr val="tx1"/>
                    </a:gs>
                  </a:gsLst>
                  <a:lin ang="5400000" scaled="0"/>
                </a:gradFill>
                <a:latin typeface="Consolas" charset="0"/>
                <a:ea typeface="Consolas" charset="0"/>
                <a:cs typeface="Consolas" charset="0"/>
              </a:rPr>
              <a:t>DataFrameReader</a:t>
            </a:r>
            <a:endParaRPr lang="en-US" sz="2400" dirty="0" smtClean="0">
              <a:gradFill>
                <a:gsLst>
                  <a:gs pos="2917">
                    <a:schemeClr val="tx1"/>
                  </a:gs>
                  <a:gs pos="30000">
                    <a:schemeClr val="tx1"/>
                  </a:gs>
                </a:gsLst>
                <a:lin ang="5400000" scaled="0"/>
              </a:gradFill>
              <a:latin typeface="Consolas" charset="0"/>
              <a:ea typeface="Consolas" charset="0"/>
              <a:cs typeface="Consolas" charset="0"/>
            </a:endParaRPr>
          </a:p>
          <a:p>
            <a:pPr marL="342900"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Can specify general properties and data specific options</a:t>
            </a:r>
          </a:p>
          <a:p>
            <a:pPr marL="800100" lvl="1"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latin typeface="Consolas" charset="0"/>
                <a:ea typeface="Consolas" charset="0"/>
                <a:cs typeface="Consolas" charset="0"/>
              </a:rPr>
              <a:t>option(“key”, “value”)</a:t>
            </a:r>
          </a:p>
          <a:p>
            <a:pPr marL="1257300" lvl="2"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Can add specific attributes like delimiter, header etc.</a:t>
            </a:r>
          </a:p>
          <a:p>
            <a:pPr marL="800100" lvl="1"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latin typeface="Consolas" charset="0"/>
                <a:ea typeface="Consolas" charset="0"/>
                <a:cs typeface="Consolas" charset="0"/>
              </a:rPr>
              <a:t>format(”</a:t>
            </a:r>
            <a:r>
              <a:rPr lang="en-US" sz="2400" dirty="0" err="1" smtClean="0">
                <a:gradFill>
                  <a:gsLst>
                    <a:gs pos="2917">
                      <a:schemeClr val="tx1"/>
                    </a:gs>
                    <a:gs pos="30000">
                      <a:schemeClr val="tx1"/>
                    </a:gs>
                  </a:gsLst>
                  <a:lin ang="5400000" scaled="0"/>
                </a:gradFill>
                <a:latin typeface="Consolas" charset="0"/>
                <a:ea typeface="Consolas" charset="0"/>
                <a:cs typeface="Consolas" charset="0"/>
              </a:rPr>
              <a:t>formatName</a:t>
            </a:r>
            <a:r>
              <a:rPr lang="en-US" sz="2400" dirty="0" smtClean="0">
                <a:gradFill>
                  <a:gsLst>
                    <a:gs pos="2917">
                      <a:schemeClr val="tx1"/>
                    </a:gs>
                    <a:gs pos="30000">
                      <a:schemeClr val="tx1"/>
                    </a:gs>
                  </a:gsLst>
                  <a:lin ang="5400000" scaled="0"/>
                </a:gradFill>
                <a:latin typeface="Consolas" charset="0"/>
                <a:ea typeface="Consolas" charset="0"/>
                <a:cs typeface="Consolas" charset="0"/>
              </a:rPr>
              <a:t>”)</a:t>
            </a:r>
          </a:p>
          <a:p>
            <a:pPr marL="1257300" lvl="2"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rPr>
              <a:t>Built in formats such as parquet, </a:t>
            </a:r>
            <a:r>
              <a:rPr lang="en-US" sz="2400" dirty="0" err="1" smtClean="0">
                <a:gradFill>
                  <a:gsLst>
                    <a:gs pos="2917">
                      <a:schemeClr val="tx1"/>
                    </a:gs>
                    <a:gs pos="30000">
                      <a:schemeClr val="tx1"/>
                    </a:gs>
                  </a:gsLst>
                  <a:lin ang="5400000" scaled="0"/>
                </a:gradFill>
              </a:rPr>
              <a:t>jdbc</a:t>
            </a:r>
            <a:r>
              <a:rPr lang="en-US" sz="2400" dirty="0" smtClean="0">
                <a:gradFill>
                  <a:gsLst>
                    <a:gs pos="2917">
                      <a:schemeClr val="tx1"/>
                    </a:gs>
                    <a:gs pos="30000">
                      <a:schemeClr val="tx1"/>
                    </a:gs>
                  </a:gsLst>
                  <a:lin ang="5400000" scaled="0"/>
                </a:gradFill>
              </a:rPr>
              <a:t>, </a:t>
            </a:r>
            <a:r>
              <a:rPr lang="en-US" sz="2400" dirty="0" err="1" smtClean="0">
                <a:gradFill>
                  <a:gsLst>
                    <a:gs pos="2917">
                      <a:schemeClr val="tx1"/>
                    </a:gs>
                    <a:gs pos="30000">
                      <a:schemeClr val="tx1"/>
                    </a:gs>
                  </a:gsLst>
                  <a:lin ang="5400000" scaled="0"/>
                </a:gradFill>
              </a:rPr>
              <a:t>etc</a:t>
            </a:r>
            <a:endParaRPr lang="en-US" sz="2400" dirty="0" smtClean="0">
              <a:gradFill>
                <a:gsLst>
                  <a:gs pos="2917">
                    <a:schemeClr val="tx1"/>
                  </a:gs>
                  <a:gs pos="30000">
                    <a:schemeClr val="tx1"/>
                  </a:gs>
                </a:gsLst>
                <a:lin ang="5400000" scaled="0"/>
              </a:gradFill>
            </a:endParaRPr>
          </a:p>
          <a:p>
            <a:pPr marL="800100" lvl="1" indent="-342900">
              <a:lnSpc>
                <a:spcPct val="90000"/>
              </a:lnSpc>
              <a:spcAft>
                <a:spcPts val="600"/>
              </a:spcAft>
              <a:buFont typeface="Arial" charset="0"/>
              <a:buChar char="•"/>
            </a:pPr>
            <a:r>
              <a:rPr lang="en-US" sz="2400" dirty="0" smtClean="0">
                <a:gradFill>
                  <a:gsLst>
                    <a:gs pos="2917">
                      <a:schemeClr val="tx1"/>
                    </a:gs>
                    <a:gs pos="30000">
                      <a:schemeClr val="tx1"/>
                    </a:gs>
                  </a:gsLst>
                  <a:lin ang="5400000" scaled="0"/>
                </a:gradFill>
                <a:latin typeface="Consolas" charset="0"/>
                <a:ea typeface="Consolas" charset="0"/>
                <a:cs typeface="Consolas" charset="0"/>
              </a:rPr>
              <a:t>load(“path”)</a:t>
            </a:r>
            <a:endParaRPr lang="en-US" sz="2400" dirty="0" smtClean="0">
              <a:gradFill>
                <a:gsLst>
                  <a:gs pos="2917">
                    <a:schemeClr val="tx1"/>
                  </a:gs>
                  <a:gs pos="30000">
                    <a:schemeClr val="tx1"/>
                  </a:gs>
                </a:gsLst>
                <a:lin ang="5400000" scaled="0"/>
              </a:gradFill>
              <a:latin typeface="Consolas" charset="0"/>
              <a:ea typeface="Consolas" charset="0"/>
              <a:cs typeface="Consolas" charset="0"/>
            </a:endParaRPr>
          </a:p>
        </p:txBody>
      </p:sp>
      <p:pic>
        <p:nvPicPr>
          <p:cNvPr id="4" name="Picture 3"/>
          <p:cNvPicPr>
            <a:picLocks noChangeAspect="1"/>
          </p:cNvPicPr>
          <p:nvPr/>
        </p:nvPicPr>
        <p:blipFill>
          <a:blip r:embed="rId2"/>
          <a:stretch>
            <a:fillRect/>
          </a:stretch>
        </p:blipFill>
        <p:spPr>
          <a:xfrm>
            <a:off x="3879298" y="4541078"/>
            <a:ext cx="5626100" cy="1727200"/>
          </a:xfrm>
          <a:prstGeom prst="rect">
            <a:avLst/>
          </a:prstGeom>
        </p:spPr>
      </p:pic>
    </p:spTree>
    <p:extLst>
      <p:ext uri="{BB962C8B-B14F-4D97-AF65-F5344CB8AC3E}">
        <p14:creationId xmlns:p14="http://schemas.microsoft.com/office/powerpoint/2010/main" val="310464679"/>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ML Pipelines</a:t>
            </a:r>
            <a:endParaRPr lang="en-US" dirty="0"/>
          </a:p>
        </p:txBody>
      </p:sp>
      <p:pic>
        <p:nvPicPr>
          <p:cNvPr id="3" name="Picture 2"/>
          <p:cNvPicPr>
            <a:picLocks noChangeAspect="1"/>
          </p:cNvPicPr>
          <p:nvPr/>
        </p:nvPicPr>
        <p:blipFill>
          <a:blip r:embed="rId2"/>
          <a:stretch>
            <a:fillRect/>
          </a:stretch>
        </p:blipFill>
        <p:spPr>
          <a:xfrm>
            <a:off x="2120900" y="1435100"/>
            <a:ext cx="7950200" cy="3987800"/>
          </a:xfrm>
          <a:prstGeom prst="rect">
            <a:avLst/>
          </a:prstGeom>
        </p:spPr>
      </p:pic>
    </p:spTree>
    <p:extLst>
      <p:ext uri="{BB962C8B-B14F-4D97-AF65-F5344CB8AC3E}">
        <p14:creationId xmlns:p14="http://schemas.microsoft.com/office/powerpoint/2010/main" val="644544899"/>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Recursive Modules</a:t>
            </a:r>
            <a:endParaRPr lang="en-US" dirty="0"/>
          </a:p>
        </p:txBody>
      </p:sp>
      <p:pic>
        <p:nvPicPr>
          <p:cNvPr id="3" name="Picture 2"/>
          <p:cNvPicPr>
            <a:picLocks noChangeAspect="1"/>
          </p:cNvPicPr>
          <p:nvPr/>
        </p:nvPicPr>
        <p:blipFill>
          <a:blip r:embed="rId2"/>
          <a:stretch>
            <a:fillRect/>
          </a:stretch>
        </p:blipFill>
        <p:spPr>
          <a:xfrm>
            <a:off x="1504950" y="1416050"/>
            <a:ext cx="9182100" cy="4025900"/>
          </a:xfrm>
          <a:prstGeom prst="rect">
            <a:avLst/>
          </a:prstGeom>
        </p:spPr>
      </p:pic>
    </p:spTree>
    <p:extLst>
      <p:ext uri="{BB962C8B-B14F-4D97-AF65-F5344CB8AC3E}">
        <p14:creationId xmlns:p14="http://schemas.microsoft.com/office/powerpoint/2010/main" val="490347035"/>
      </p:ext>
    </p:extLst>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4.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6342</Words>
  <Application>Microsoft Macintosh PowerPoint</Application>
  <PresentationFormat>Widescreen</PresentationFormat>
  <Paragraphs>433</Paragraphs>
  <Slides>35</Slides>
  <Notes>20</Notes>
  <HiddenSlides>14</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35</vt:i4>
      </vt:variant>
    </vt:vector>
  </HeadingPairs>
  <TitlesOfParts>
    <vt:vector size="52" baseType="lpstr">
      <vt:lpstr>Calibri</vt:lpstr>
      <vt:lpstr>Calibri Light</vt:lpstr>
      <vt:lpstr>Consolas</vt:lpstr>
      <vt:lpstr>MS PGothic</vt:lpstr>
      <vt:lpstr>ＭＳ Ｐゴシック</vt:lpstr>
      <vt:lpstr>Segoe</vt:lpstr>
      <vt:lpstr>Segoe Pro</vt:lpstr>
      <vt:lpstr>Segoe Semibold</vt:lpstr>
      <vt:lpstr>Segoe UI</vt:lpstr>
      <vt:lpstr>Segoe UI Light</vt:lpstr>
      <vt:lpstr>Wingdings</vt:lpstr>
      <vt:lpstr>Arial</vt:lpstr>
      <vt:lpstr>Office Theme</vt:lpstr>
      <vt:lpstr>ads-edu-theme</vt:lpstr>
      <vt:lpstr>2_Windows Server</vt:lpstr>
      <vt:lpstr>Theme1</vt:lpstr>
      <vt:lpstr>think-cell Slide</vt:lpstr>
      <vt:lpstr>Spark on HDInsight SparkML</vt:lpstr>
      <vt:lpstr>PowerPoint Presentation</vt:lpstr>
      <vt:lpstr>MLlib vs ML</vt:lpstr>
      <vt:lpstr>What is MLlib (spark.mllib)?</vt:lpstr>
      <vt:lpstr>What is SparkML (spark.ml)?</vt:lpstr>
      <vt:lpstr>ML Transformers and Estimators</vt:lpstr>
      <vt:lpstr>Loading Data Spark SQL (DataSets/DataFrames)</vt:lpstr>
      <vt:lpstr>Spark ML Pipelines</vt:lpstr>
      <vt:lpstr>Recursive Modules</vt:lpstr>
      <vt:lpstr>Two Types of Pipeline Stages</vt:lpstr>
      <vt:lpstr>Pipelines are Estimators</vt:lpstr>
      <vt:lpstr>Pipelines are also Transformers</vt:lpstr>
      <vt:lpstr>ML: Transformer (featurizer)</vt:lpstr>
      <vt:lpstr>ML: Estimator</vt:lpstr>
      <vt:lpstr>ML Pipelines</vt:lpstr>
      <vt:lpstr>Complex Multi-Data Source Pipelines</vt:lpstr>
      <vt:lpstr>Feature Transformers</vt:lpstr>
      <vt:lpstr>Train a Classifier on Transformed Data</vt:lpstr>
      <vt:lpstr>Train a Classifier on Transformed Data</vt:lpstr>
      <vt:lpstr>Put that Into Your Pipeline and … </vt:lpstr>
      <vt:lpstr>Supported algorithms</vt:lpstr>
      <vt:lpstr>Supported types of algorithms</vt:lpstr>
      <vt:lpstr>Demo</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Hands-on lab</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SparkML</dc:title>
  <dc:creator>Ali-Kazim Zaidi</dc:creator>
  <cp:lastModifiedBy>Ali-Kazim Zaidi</cp:lastModifiedBy>
  <cp:revision>7</cp:revision>
  <dcterms:created xsi:type="dcterms:W3CDTF">2017-01-20T17:24:39Z</dcterms:created>
  <dcterms:modified xsi:type="dcterms:W3CDTF">2017-07-13T15:21:35Z</dcterms:modified>
</cp:coreProperties>
</file>